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</p:sldIdLst>
  <p:sldSz cx="12192000" cy="6858000"/>
  <p:notesSz cx="12192000" cy="6858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0" i="1" u="sng">
                <a:solidFill>
                  <a:srgbClr val="001F5F"/>
                </a:solidFill>
                <a:latin typeface="Calibri Light"/>
                <a:cs typeface="Calibri Light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0" i="1" u="sng">
                <a:solidFill>
                  <a:srgbClr val="001F5F"/>
                </a:solidFill>
                <a:latin typeface="Calibri Light"/>
                <a:cs typeface="Calibri Light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0" i="1" u="sng">
                <a:solidFill>
                  <a:srgbClr val="001F5F"/>
                </a:solidFill>
                <a:latin typeface="Calibri Light"/>
                <a:cs typeface="Calibri Light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744724" y="1665287"/>
            <a:ext cx="6702551" cy="17710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0" b="0" i="1" u="sng">
                <a:solidFill>
                  <a:srgbClr val="001F5F"/>
                </a:solidFill>
                <a:latin typeface="Calibri Light"/>
                <a:cs typeface="Calibri Light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17575" y="1718309"/>
            <a:ext cx="10356850" cy="40316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1760" rIns="0" bIns="0" rtlCol="0" vert="horz">
            <a:spAutoFit/>
          </a:bodyPr>
          <a:lstStyle/>
          <a:p>
            <a:pPr marL="922019" marR="5080" indent="-895985">
              <a:lnSpc>
                <a:spcPts val="6530"/>
              </a:lnSpc>
              <a:spcBef>
                <a:spcPts val="880"/>
              </a:spcBef>
            </a:pPr>
            <a:r>
              <a:rPr dirty="0" spc="-35"/>
              <a:t>Phosphate</a:t>
            </a:r>
            <a:r>
              <a:rPr dirty="0" spc="-280"/>
              <a:t> </a:t>
            </a:r>
            <a:r>
              <a:rPr dirty="0" spc="-25"/>
              <a:t>solubilizing</a:t>
            </a:r>
            <a:r>
              <a:rPr dirty="0" u="none" spc="-25" i="1"/>
              <a:t> </a:t>
            </a:r>
            <a:r>
              <a:rPr dirty="0" spc="-10" i="1"/>
              <a:t>Microorganisms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17575" y="1794255"/>
            <a:ext cx="10344785" cy="3793490"/>
          </a:xfrm>
          <a:prstGeom prst="rect">
            <a:avLst/>
          </a:prstGeom>
        </p:spPr>
        <p:txBody>
          <a:bodyPr wrap="square" lIns="0" tIns="57150" rIns="0" bIns="0" rtlCol="0" vert="horz">
            <a:spAutoFit/>
          </a:bodyPr>
          <a:lstStyle/>
          <a:p>
            <a:pPr marL="241300" marR="478155" indent="-229235">
              <a:lnSpc>
                <a:spcPts val="2850"/>
              </a:lnSpc>
              <a:spcBef>
                <a:spcPts val="450"/>
              </a:spcBef>
              <a:buFont typeface="Arial"/>
              <a:buChar char="•"/>
              <a:tabLst>
                <a:tab pos="241935" algn="l"/>
              </a:tabLst>
            </a:pPr>
            <a:r>
              <a:rPr dirty="0" sz="2600">
                <a:latin typeface="Calibri"/>
                <a:cs typeface="Calibri"/>
              </a:rPr>
              <a:t>Phosphorus</a:t>
            </a:r>
            <a:r>
              <a:rPr dirty="0" sz="2600" spc="-20">
                <a:latin typeface="Calibri"/>
                <a:cs typeface="Calibri"/>
              </a:rPr>
              <a:t> </a:t>
            </a:r>
            <a:r>
              <a:rPr dirty="0" sz="2600">
                <a:latin typeface="Calibri"/>
                <a:cs typeface="Calibri"/>
              </a:rPr>
              <a:t>is</a:t>
            </a:r>
            <a:r>
              <a:rPr dirty="0" sz="2600" spc="-80">
                <a:latin typeface="Calibri"/>
                <a:cs typeface="Calibri"/>
              </a:rPr>
              <a:t> </a:t>
            </a:r>
            <a:r>
              <a:rPr dirty="0" sz="2600">
                <a:latin typeface="Calibri"/>
                <a:cs typeface="Calibri"/>
              </a:rPr>
              <a:t>one</a:t>
            </a:r>
            <a:r>
              <a:rPr dirty="0" sz="2600" spc="5">
                <a:latin typeface="Calibri"/>
                <a:cs typeface="Calibri"/>
              </a:rPr>
              <a:t> </a:t>
            </a:r>
            <a:r>
              <a:rPr dirty="0" sz="2600">
                <a:latin typeface="Calibri"/>
                <a:cs typeface="Calibri"/>
              </a:rPr>
              <a:t>of</a:t>
            </a:r>
            <a:r>
              <a:rPr dirty="0" sz="2600" spc="-15">
                <a:latin typeface="Calibri"/>
                <a:cs typeface="Calibri"/>
              </a:rPr>
              <a:t> </a:t>
            </a:r>
            <a:r>
              <a:rPr dirty="0" sz="2600">
                <a:latin typeface="Calibri"/>
                <a:cs typeface="Calibri"/>
              </a:rPr>
              <a:t>the</a:t>
            </a:r>
            <a:r>
              <a:rPr dirty="0" sz="2600" spc="-125">
                <a:latin typeface="Calibri"/>
                <a:cs typeface="Calibri"/>
              </a:rPr>
              <a:t> </a:t>
            </a:r>
            <a:r>
              <a:rPr dirty="0" sz="2600">
                <a:latin typeface="Calibri"/>
                <a:cs typeface="Calibri"/>
              </a:rPr>
              <a:t>major</a:t>
            </a:r>
            <a:r>
              <a:rPr dirty="0" sz="2600" spc="-50">
                <a:latin typeface="Calibri"/>
                <a:cs typeface="Calibri"/>
              </a:rPr>
              <a:t> </a:t>
            </a:r>
            <a:r>
              <a:rPr dirty="0" sz="2600">
                <a:latin typeface="Calibri"/>
                <a:cs typeface="Calibri"/>
              </a:rPr>
              <a:t>macronutrient</a:t>
            </a:r>
            <a:r>
              <a:rPr dirty="0" sz="2600" spc="-20">
                <a:latin typeface="Calibri"/>
                <a:cs typeface="Calibri"/>
              </a:rPr>
              <a:t> </a:t>
            </a:r>
            <a:r>
              <a:rPr dirty="0" sz="2600">
                <a:latin typeface="Calibri"/>
                <a:cs typeface="Calibri"/>
              </a:rPr>
              <a:t>after</a:t>
            </a:r>
            <a:r>
              <a:rPr dirty="0" sz="2600" spc="-114">
                <a:latin typeface="Calibri"/>
                <a:cs typeface="Calibri"/>
              </a:rPr>
              <a:t> </a:t>
            </a:r>
            <a:r>
              <a:rPr dirty="0" sz="2600">
                <a:latin typeface="Calibri"/>
                <a:cs typeface="Calibri"/>
              </a:rPr>
              <a:t>nitrogen</a:t>
            </a:r>
            <a:r>
              <a:rPr dirty="0" sz="2600" spc="10">
                <a:latin typeface="Calibri"/>
                <a:cs typeface="Calibri"/>
              </a:rPr>
              <a:t> </a:t>
            </a:r>
            <a:r>
              <a:rPr dirty="0" sz="2600">
                <a:latin typeface="Calibri"/>
                <a:cs typeface="Calibri"/>
              </a:rPr>
              <a:t>for</a:t>
            </a:r>
            <a:r>
              <a:rPr dirty="0" sz="2600" spc="-50">
                <a:latin typeface="Calibri"/>
                <a:cs typeface="Calibri"/>
              </a:rPr>
              <a:t> </a:t>
            </a:r>
            <a:r>
              <a:rPr dirty="0" sz="2600" spc="-10">
                <a:latin typeface="Calibri"/>
                <a:cs typeface="Calibri"/>
              </a:rPr>
              <a:t>growth </a:t>
            </a:r>
            <a:r>
              <a:rPr dirty="0" sz="2600">
                <a:latin typeface="Calibri"/>
                <a:cs typeface="Calibri"/>
              </a:rPr>
              <a:t>and</a:t>
            </a:r>
            <a:r>
              <a:rPr dirty="0" sz="2600" spc="-45">
                <a:latin typeface="Calibri"/>
                <a:cs typeface="Calibri"/>
              </a:rPr>
              <a:t> </a:t>
            </a:r>
            <a:r>
              <a:rPr dirty="0" sz="2600">
                <a:latin typeface="Calibri"/>
                <a:cs typeface="Calibri"/>
              </a:rPr>
              <a:t>development</a:t>
            </a:r>
            <a:r>
              <a:rPr dirty="0" sz="2600" spc="-60">
                <a:latin typeface="Calibri"/>
                <a:cs typeface="Calibri"/>
              </a:rPr>
              <a:t> </a:t>
            </a:r>
            <a:r>
              <a:rPr dirty="0" sz="2600">
                <a:latin typeface="Calibri"/>
                <a:cs typeface="Calibri"/>
              </a:rPr>
              <a:t>of</a:t>
            </a:r>
            <a:r>
              <a:rPr dirty="0" sz="2600" spc="5">
                <a:latin typeface="Calibri"/>
                <a:cs typeface="Calibri"/>
              </a:rPr>
              <a:t> </a:t>
            </a:r>
            <a:r>
              <a:rPr dirty="0" sz="2600">
                <a:latin typeface="Calibri"/>
                <a:cs typeface="Calibri"/>
              </a:rPr>
              <a:t>a</a:t>
            </a:r>
            <a:r>
              <a:rPr dirty="0" sz="2600" spc="-65">
                <a:latin typeface="Calibri"/>
                <a:cs typeface="Calibri"/>
              </a:rPr>
              <a:t> </a:t>
            </a:r>
            <a:r>
              <a:rPr dirty="0" sz="2600" spc="-10">
                <a:latin typeface="Calibri"/>
                <a:cs typeface="Calibri"/>
              </a:rPr>
              <a:t>plant</a:t>
            </a:r>
            <a:endParaRPr sz="2600">
              <a:latin typeface="Calibri"/>
              <a:cs typeface="Calibri"/>
            </a:endParaRPr>
          </a:p>
          <a:p>
            <a:pPr marL="241300" marR="5080" indent="-229235">
              <a:lnSpc>
                <a:spcPts val="2780"/>
              </a:lnSpc>
              <a:spcBef>
                <a:spcPts val="1040"/>
              </a:spcBef>
              <a:buFont typeface="Arial"/>
              <a:buChar char="•"/>
              <a:tabLst>
                <a:tab pos="317500" algn="l"/>
                <a:tab pos="318135" algn="l"/>
                <a:tab pos="7078345" algn="l"/>
              </a:tabLst>
            </a:pPr>
            <a:r>
              <a:rPr dirty="0"/>
              <a:t>	</a:t>
            </a:r>
            <a:r>
              <a:rPr dirty="0" sz="2600">
                <a:latin typeface="Calibri"/>
                <a:cs typeface="Calibri"/>
              </a:rPr>
              <a:t>It</a:t>
            </a:r>
            <a:r>
              <a:rPr dirty="0" sz="2600" spc="-60">
                <a:latin typeface="Calibri"/>
                <a:cs typeface="Calibri"/>
              </a:rPr>
              <a:t> </a:t>
            </a:r>
            <a:r>
              <a:rPr dirty="0" sz="2600">
                <a:latin typeface="Calibri"/>
                <a:cs typeface="Calibri"/>
              </a:rPr>
              <a:t>is</a:t>
            </a:r>
            <a:r>
              <a:rPr dirty="0" sz="2600" spc="-60">
                <a:latin typeface="Calibri"/>
                <a:cs typeface="Calibri"/>
              </a:rPr>
              <a:t> </a:t>
            </a:r>
            <a:r>
              <a:rPr dirty="0" sz="2600">
                <a:latin typeface="Calibri"/>
                <a:cs typeface="Calibri"/>
              </a:rPr>
              <a:t>abundantly</a:t>
            </a:r>
            <a:r>
              <a:rPr dirty="0" sz="2600" spc="-70">
                <a:latin typeface="Calibri"/>
                <a:cs typeface="Calibri"/>
              </a:rPr>
              <a:t> </a:t>
            </a:r>
            <a:r>
              <a:rPr dirty="0" sz="2600">
                <a:latin typeface="Calibri"/>
                <a:cs typeface="Calibri"/>
              </a:rPr>
              <a:t>found</a:t>
            </a:r>
            <a:r>
              <a:rPr dirty="0" sz="2600" spc="35">
                <a:latin typeface="Calibri"/>
                <a:cs typeface="Calibri"/>
              </a:rPr>
              <a:t> </a:t>
            </a:r>
            <a:r>
              <a:rPr dirty="0" sz="2600">
                <a:latin typeface="Calibri"/>
                <a:cs typeface="Calibri"/>
              </a:rPr>
              <a:t>in</a:t>
            </a:r>
            <a:r>
              <a:rPr dirty="0" sz="2600" spc="-45">
                <a:latin typeface="Calibri"/>
                <a:cs typeface="Calibri"/>
              </a:rPr>
              <a:t> </a:t>
            </a:r>
            <a:r>
              <a:rPr dirty="0" sz="2600">
                <a:latin typeface="Calibri"/>
                <a:cs typeface="Calibri"/>
              </a:rPr>
              <a:t>the</a:t>
            </a:r>
            <a:r>
              <a:rPr dirty="0" sz="2600" spc="-40">
                <a:latin typeface="Calibri"/>
                <a:cs typeface="Calibri"/>
              </a:rPr>
              <a:t> </a:t>
            </a:r>
            <a:r>
              <a:rPr dirty="0" sz="2600">
                <a:latin typeface="Calibri"/>
                <a:cs typeface="Calibri"/>
              </a:rPr>
              <a:t>soil</a:t>
            </a:r>
            <a:r>
              <a:rPr dirty="0" sz="2600" spc="-80">
                <a:latin typeface="Calibri"/>
                <a:cs typeface="Calibri"/>
              </a:rPr>
              <a:t> </a:t>
            </a:r>
            <a:r>
              <a:rPr dirty="0" sz="2600">
                <a:latin typeface="Calibri"/>
                <a:cs typeface="Calibri"/>
              </a:rPr>
              <a:t>in</a:t>
            </a:r>
            <a:r>
              <a:rPr dirty="0" sz="2600" spc="-45">
                <a:latin typeface="Calibri"/>
                <a:cs typeface="Calibri"/>
              </a:rPr>
              <a:t> </a:t>
            </a:r>
            <a:r>
              <a:rPr dirty="0" sz="2600">
                <a:latin typeface="Calibri"/>
                <a:cs typeface="Calibri"/>
              </a:rPr>
              <a:t>the</a:t>
            </a:r>
            <a:r>
              <a:rPr dirty="0" sz="2600" spc="-40">
                <a:latin typeface="Calibri"/>
                <a:cs typeface="Calibri"/>
              </a:rPr>
              <a:t> </a:t>
            </a:r>
            <a:r>
              <a:rPr dirty="0" sz="2600">
                <a:latin typeface="Calibri"/>
                <a:cs typeface="Calibri"/>
              </a:rPr>
              <a:t>organic and</a:t>
            </a:r>
            <a:r>
              <a:rPr dirty="0" sz="2600" spc="-40">
                <a:latin typeface="Calibri"/>
                <a:cs typeface="Calibri"/>
              </a:rPr>
              <a:t> </a:t>
            </a:r>
            <a:r>
              <a:rPr dirty="0" sz="2600">
                <a:latin typeface="Calibri"/>
                <a:cs typeface="Calibri"/>
              </a:rPr>
              <a:t>inorganic forms</a:t>
            </a:r>
            <a:r>
              <a:rPr dirty="0" sz="2600" spc="-55">
                <a:latin typeface="Calibri"/>
                <a:cs typeface="Calibri"/>
              </a:rPr>
              <a:t> </a:t>
            </a:r>
            <a:r>
              <a:rPr dirty="0" sz="2600">
                <a:latin typeface="Calibri"/>
                <a:cs typeface="Calibri"/>
              </a:rPr>
              <a:t>but</a:t>
            </a:r>
            <a:r>
              <a:rPr dirty="0" sz="2600" spc="10">
                <a:latin typeface="Calibri"/>
                <a:cs typeface="Calibri"/>
              </a:rPr>
              <a:t> </a:t>
            </a:r>
            <a:r>
              <a:rPr dirty="0" sz="2600">
                <a:latin typeface="Calibri"/>
                <a:cs typeface="Calibri"/>
              </a:rPr>
              <a:t>it</a:t>
            </a:r>
            <a:r>
              <a:rPr dirty="0" sz="2600" spc="5">
                <a:latin typeface="Calibri"/>
                <a:cs typeface="Calibri"/>
              </a:rPr>
              <a:t> </a:t>
            </a:r>
            <a:r>
              <a:rPr dirty="0" sz="2600" spc="-25">
                <a:latin typeface="Calibri"/>
                <a:cs typeface="Calibri"/>
              </a:rPr>
              <a:t>is </a:t>
            </a:r>
            <a:r>
              <a:rPr dirty="0" sz="2600">
                <a:latin typeface="Calibri"/>
                <a:cs typeface="Calibri"/>
              </a:rPr>
              <a:t>limited</a:t>
            </a:r>
            <a:r>
              <a:rPr dirty="0" sz="2600" spc="-75">
                <a:latin typeface="Calibri"/>
                <a:cs typeface="Calibri"/>
              </a:rPr>
              <a:t> </a:t>
            </a:r>
            <a:r>
              <a:rPr dirty="0" sz="2600">
                <a:latin typeface="Calibri"/>
                <a:cs typeface="Calibri"/>
              </a:rPr>
              <a:t>due</a:t>
            </a:r>
            <a:r>
              <a:rPr dirty="0" sz="2600" spc="-10">
                <a:latin typeface="Calibri"/>
                <a:cs typeface="Calibri"/>
              </a:rPr>
              <a:t> </a:t>
            </a:r>
            <a:r>
              <a:rPr dirty="0" sz="2600">
                <a:latin typeface="Calibri"/>
                <a:cs typeface="Calibri"/>
              </a:rPr>
              <a:t>to</a:t>
            </a:r>
            <a:r>
              <a:rPr dirty="0" sz="2600" spc="-5">
                <a:latin typeface="Calibri"/>
                <a:cs typeface="Calibri"/>
              </a:rPr>
              <a:t> </a:t>
            </a:r>
            <a:r>
              <a:rPr dirty="0" sz="2600">
                <a:latin typeface="Calibri"/>
                <a:cs typeface="Calibri"/>
              </a:rPr>
              <a:t>its</a:t>
            </a:r>
            <a:r>
              <a:rPr dirty="0" sz="2600" spc="-20">
                <a:latin typeface="Calibri"/>
                <a:cs typeface="Calibri"/>
              </a:rPr>
              <a:t> </a:t>
            </a:r>
            <a:r>
              <a:rPr dirty="0" sz="2600">
                <a:latin typeface="Calibri"/>
                <a:cs typeface="Calibri"/>
              </a:rPr>
              <a:t>chelation</a:t>
            </a:r>
            <a:r>
              <a:rPr dirty="0" sz="2600" spc="-75">
                <a:latin typeface="Calibri"/>
                <a:cs typeface="Calibri"/>
              </a:rPr>
              <a:t> </a:t>
            </a:r>
            <a:r>
              <a:rPr dirty="0" sz="2600">
                <a:latin typeface="Calibri"/>
                <a:cs typeface="Calibri"/>
              </a:rPr>
              <a:t>with another</a:t>
            </a:r>
            <a:r>
              <a:rPr dirty="0" sz="2600" spc="15">
                <a:latin typeface="Calibri"/>
                <a:cs typeface="Calibri"/>
              </a:rPr>
              <a:t> </a:t>
            </a:r>
            <a:r>
              <a:rPr dirty="0" sz="2600" spc="-10">
                <a:latin typeface="Calibri"/>
                <a:cs typeface="Calibri"/>
              </a:rPr>
              <a:t>insoluble</a:t>
            </a:r>
            <a:r>
              <a:rPr dirty="0" sz="2600">
                <a:latin typeface="Calibri"/>
                <a:cs typeface="Calibri"/>
              </a:rPr>
              <a:t>	</a:t>
            </a:r>
            <a:r>
              <a:rPr dirty="0" sz="2600" spc="-10">
                <a:latin typeface="Calibri"/>
                <a:cs typeface="Calibri"/>
              </a:rPr>
              <a:t>compound.</a:t>
            </a:r>
            <a:endParaRPr sz="2600">
              <a:latin typeface="Calibri"/>
              <a:cs typeface="Calibri"/>
            </a:endParaRPr>
          </a:p>
          <a:p>
            <a:pPr marL="241300" marR="292100" indent="-229235">
              <a:lnSpc>
                <a:spcPts val="2780"/>
              </a:lnSpc>
              <a:spcBef>
                <a:spcPts val="1050"/>
              </a:spcBef>
              <a:buFont typeface="Arial"/>
              <a:buChar char="•"/>
              <a:tabLst>
                <a:tab pos="241935" algn="l"/>
              </a:tabLst>
            </a:pPr>
            <a:r>
              <a:rPr dirty="0" sz="2600">
                <a:latin typeface="Calibri"/>
                <a:cs typeface="Calibri"/>
              </a:rPr>
              <a:t>Inorganic</a:t>
            </a:r>
            <a:r>
              <a:rPr dirty="0" sz="2600" spc="-15">
                <a:latin typeface="Calibri"/>
                <a:cs typeface="Calibri"/>
              </a:rPr>
              <a:t> </a:t>
            </a:r>
            <a:r>
              <a:rPr dirty="0" sz="2600">
                <a:latin typeface="Calibri"/>
                <a:cs typeface="Calibri"/>
              </a:rPr>
              <a:t>phosphorus</a:t>
            </a:r>
            <a:r>
              <a:rPr dirty="0" sz="2600" spc="15">
                <a:latin typeface="Calibri"/>
                <a:cs typeface="Calibri"/>
              </a:rPr>
              <a:t> </a:t>
            </a:r>
            <a:r>
              <a:rPr dirty="0" sz="2600">
                <a:latin typeface="Calibri"/>
                <a:cs typeface="Calibri"/>
              </a:rPr>
              <a:t>occur</a:t>
            </a:r>
            <a:r>
              <a:rPr dirty="0" sz="2600" spc="-20">
                <a:latin typeface="Calibri"/>
                <a:cs typeface="Calibri"/>
              </a:rPr>
              <a:t> </a:t>
            </a:r>
            <a:r>
              <a:rPr dirty="0" sz="2600">
                <a:latin typeface="Calibri"/>
                <a:cs typeface="Calibri"/>
              </a:rPr>
              <a:t>in</a:t>
            </a:r>
            <a:r>
              <a:rPr dirty="0" sz="2600" spc="-35">
                <a:latin typeface="Calibri"/>
                <a:cs typeface="Calibri"/>
              </a:rPr>
              <a:t> </a:t>
            </a:r>
            <a:r>
              <a:rPr dirty="0" sz="2600">
                <a:latin typeface="Calibri"/>
                <a:cs typeface="Calibri"/>
              </a:rPr>
              <a:t>soil</a:t>
            </a:r>
            <a:r>
              <a:rPr dirty="0" sz="2600" spc="-15">
                <a:latin typeface="Calibri"/>
                <a:cs typeface="Calibri"/>
              </a:rPr>
              <a:t> </a:t>
            </a:r>
            <a:r>
              <a:rPr dirty="0" sz="2600">
                <a:latin typeface="Calibri"/>
                <a:cs typeface="Calibri"/>
              </a:rPr>
              <a:t>mostly</a:t>
            </a:r>
            <a:r>
              <a:rPr dirty="0" sz="2600" spc="-140">
                <a:latin typeface="Calibri"/>
                <a:cs typeface="Calibri"/>
              </a:rPr>
              <a:t> </a:t>
            </a:r>
            <a:r>
              <a:rPr dirty="0" sz="2600">
                <a:latin typeface="Calibri"/>
                <a:cs typeface="Calibri"/>
              </a:rPr>
              <a:t>in</a:t>
            </a:r>
            <a:r>
              <a:rPr dirty="0" sz="2600" spc="-40">
                <a:latin typeface="Calibri"/>
                <a:cs typeface="Calibri"/>
              </a:rPr>
              <a:t> </a:t>
            </a:r>
            <a:r>
              <a:rPr dirty="0" sz="2600">
                <a:latin typeface="Calibri"/>
                <a:cs typeface="Calibri"/>
              </a:rPr>
              <a:t>insoluble</a:t>
            </a:r>
            <a:r>
              <a:rPr dirty="0" sz="2600" spc="-40">
                <a:latin typeface="Calibri"/>
                <a:cs typeface="Calibri"/>
              </a:rPr>
              <a:t> </a:t>
            </a:r>
            <a:r>
              <a:rPr dirty="0" sz="2600">
                <a:latin typeface="Calibri"/>
                <a:cs typeface="Calibri"/>
              </a:rPr>
              <a:t>form</a:t>
            </a:r>
            <a:r>
              <a:rPr dirty="0" sz="2600" spc="-10">
                <a:latin typeface="Calibri"/>
                <a:cs typeface="Calibri"/>
              </a:rPr>
              <a:t> </a:t>
            </a:r>
            <a:r>
              <a:rPr dirty="0" sz="2600">
                <a:latin typeface="Calibri"/>
                <a:cs typeface="Calibri"/>
              </a:rPr>
              <a:t>and</a:t>
            </a:r>
            <a:r>
              <a:rPr dirty="0" sz="2600" spc="-30">
                <a:latin typeface="Calibri"/>
                <a:cs typeface="Calibri"/>
              </a:rPr>
              <a:t> </a:t>
            </a:r>
            <a:r>
              <a:rPr dirty="0" sz="2600" spc="-10">
                <a:latin typeface="Calibri"/>
                <a:cs typeface="Calibri"/>
              </a:rPr>
              <a:t>therefore </a:t>
            </a:r>
            <a:r>
              <a:rPr dirty="0" sz="2600">
                <a:latin typeface="Calibri"/>
                <a:cs typeface="Calibri"/>
              </a:rPr>
              <a:t>not</a:t>
            </a:r>
            <a:r>
              <a:rPr dirty="0" sz="2600" spc="-10">
                <a:latin typeface="Calibri"/>
                <a:cs typeface="Calibri"/>
              </a:rPr>
              <a:t> </a:t>
            </a:r>
            <a:r>
              <a:rPr dirty="0" sz="2600">
                <a:latin typeface="Calibri"/>
                <a:cs typeface="Calibri"/>
              </a:rPr>
              <a:t>available</a:t>
            </a:r>
            <a:r>
              <a:rPr dirty="0" sz="2600" spc="-55">
                <a:latin typeface="Calibri"/>
                <a:cs typeface="Calibri"/>
              </a:rPr>
              <a:t> </a:t>
            </a:r>
            <a:r>
              <a:rPr dirty="0" sz="2600">
                <a:latin typeface="Calibri"/>
                <a:cs typeface="Calibri"/>
              </a:rPr>
              <a:t>for</a:t>
            </a:r>
            <a:r>
              <a:rPr dirty="0" sz="2600" spc="-40">
                <a:latin typeface="Calibri"/>
                <a:cs typeface="Calibri"/>
              </a:rPr>
              <a:t> </a:t>
            </a:r>
            <a:r>
              <a:rPr dirty="0" sz="2600">
                <a:latin typeface="Calibri"/>
                <a:cs typeface="Calibri"/>
              </a:rPr>
              <a:t>the</a:t>
            </a:r>
            <a:r>
              <a:rPr dirty="0" sz="2600" spc="-55">
                <a:latin typeface="Calibri"/>
                <a:cs typeface="Calibri"/>
              </a:rPr>
              <a:t> </a:t>
            </a:r>
            <a:r>
              <a:rPr dirty="0" sz="2600">
                <a:latin typeface="Calibri"/>
                <a:cs typeface="Calibri"/>
              </a:rPr>
              <a:t>plants</a:t>
            </a:r>
            <a:r>
              <a:rPr dirty="0" sz="2600" spc="-135">
                <a:latin typeface="Calibri"/>
                <a:cs typeface="Calibri"/>
              </a:rPr>
              <a:t> </a:t>
            </a:r>
            <a:r>
              <a:rPr dirty="0" sz="2600" spc="-10">
                <a:latin typeface="Calibri"/>
                <a:cs typeface="Calibri"/>
              </a:rPr>
              <a:t>nutrition.</a:t>
            </a:r>
            <a:endParaRPr sz="2600">
              <a:latin typeface="Calibri"/>
              <a:cs typeface="Calibri"/>
            </a:endParaRPr>
          </a:p>
          <a:p>
            <a:pPr marL="241300" marR="617220" indent="-229235">
              <a:lnSpc>
                <a:spcPts val="2780"/>
              </a:lnSpc>
              <a:spcBef>
                <a:spcPts val="1045"/>
              </a:spcBef>
              <a:buFont typeface="Arial"/>
              <a:buChar char="•"/>
              <a:tabLst>
                <a:tab pos="241935" algn="l"/>
              </a:tabLst>
            </a:pPr>
            <a:r>
              <a:rPr dirty="0" sz="2600">
                <a:latin typeface="Calibri"/>
                <a:cs typeface="Calibri"/>
              </a:rPr>
              <a:t>Inorganic</a:t>
            </a:r>
            <a:r>
              <a:rPr dirty="0" sz="2600" spc="-20">
                <a:latin typeface="Calibri"/>
                <a:cs typeface="Calibri"/>
              </a:rPr>
              <a:t> </a:t>
            </a:r>
            <a:r>
              <a:rPr dirty="0" sz="2600">
                <a:latin typeface="Calibri"/>
                <a:cs typeface="Calibri"/>
              </a:rPr>
              <a:t>phosphorus</a:t>
            </a:r>
            <a:r>
              <a:rPr dirty="0" sz="2600" spc="-10">
                <a:latin typeface="Calibri"/>
                <a:cs typeface="Calibri"/>
              </a:rPr>
              <a:t> </a:t>
            </a:r>
            <a:r>
              <a:rPr dirty="0" sz="2600">
                <a:latin typeface="Calibri"/>
                <a:cs typeface="Calibri"/>
              </a:rPr>
              <a:t>occur</a:t>
            </a:r>
            <a:r>
              <a:rPr dirty="0" sz="2600" spc="-40">
                <a:latin typeface="Calibri"/>
                <a:cs typeface="Calibri"/>
              </a:rPr>
              <a:t> </a:t>
            </a:r>
            <a:r>
              <a:rPr dirty="0" sz="2600">
                <a:latin typeface="Calibri"/>
                <a:cs typeface="Calibri"/>
              </a:rPr>
              <a:t>in</a:t>
            </a:r>
            <a:r>
              <a:rPr dirty="0" sz="2600" spc="-50">
                <a:latin typeface="Calibri"/>
                <a:cs typeface="Calibri"/>
              </a:rPr>
              <a:t> </a:t>
            </a:r>
            <a:r>
              <a:rPr dirty="0" sz="2600">
                <a:latin typeface="Calibri"/>
                <a:cs typeface="Calibri"/>
              </a:rPr>
              <a:t>soil</a:t>
            </a:r>
            <a:r>
              <a:rPr dirty="0" sz="2600" spc="-30">
                <a:latin typeface="Calibri"/>
                <a:cs typeface="Calibri"/>
              </a:rPr>
              <a:t> </a:t>
            </a:r>
            <a:r>
              <a:rPr dirty="0" sz="2600">
                <a:latin typeface="Calibri"/>
                <a:cs typeface="Calibri"/>
              </a:rPr>
              <a:t>mostly</a:t>
            </a:r>
            <a:r>
              <a:rPr dirty="0" sz="2600" spc="-145">
                <a:latin typeface="Calibri"/>
                <a:cs typeface="Calibri"/>
              </a:rPr>
              <a:t> </a:t>
            </a:r>
            <a:r>
              <a:rPr dirty="0" sz="2600">
                <a:latin typeface="Calibri"/>
                <a:cs typeface="Calibri"/>
              </a:rPr>
              <a:t>in</a:t>
            </a:r>
            <a:r>
              <a:rPr dirty="0" sz="2600" spc="-60">
                <a:latin typeface="Calibri"/>
                <a:cs typeface="Calibri"/>
              </a:rPr>
              <a:t> </a:t>
            </a:r>
            <a:r>
              <a:rPr dirty="0" sz="2600">
                <a:latin typeface="Calibri"/>
                <a:cs typeface="Calibri"/>
              </a:rPr>
              <a:t>soluble</a:t>
            </a:r>
            <a:r>
              <a:rPr dirty="0" sz="2600" spc="-60">
                <a:latin typeface="Calibri"/>
                <a:cs typeface="Calibri"/>
              </a:rPr>
              <a:t> </a:t>
            </a:r>
            <a:r>
              <a:rPr dirty="0" sz="2600">
                <a:latin typeface="Calibri"/>
                <a:cs typeface="Calibri"/>
              </a:rPr>
              <a:t>mineral</a:t>
            </a:r>
            <a:r>
              <a:rPr dirty="0" sz="2600" spc="-25">
                <a:latin typeface="Calibri"/>
                <a:cs typeface="Calibri"/>
              </a:rPr>
              <a:t> </a:t>
            </a:r>
            <a:r>
              <a:rPr dirty="0" sz="2600" spc="-10">
                <a:latin typeface="Calibri"/>
                <a:cs typeface="Calibri"/>
              </a:rPr>
              <a:t>complexes </a:t>
            </a:r>
            <a:r>
              <a:rPr dirty="0" sz="2600">
                <a:latin typeface="Calibri"/>
                <a:cs typeface="Calibri"/>
              </a:rPr>
              <a:t>some</a:t>
            </a:r>
            <a:r>
              <a:rPr dirty="0" sz="2600" spc="-80">
                <a:latin typeface="Calibri"/>
                <a:cs typeface="Calibri"/>
              </a:rPr>
              <a:t> </a:t>
            </a:r>
            <a:r>
              <a:rPr dirty="0" sz="2600">
                <a:latin typeface="Calibri"/>
                <a:cs typeface="Calibri"/>
              </a:rPr>
              <a:t>of</a:t>
            </a:r>
            <a:r>
              <a:rPr dirty="0" sz="2600" spc="55">
                <a:latin typeface="Calibri"/>
                <a:cs typeface="Calibri"/>
              </a:rPr>
              <a:t> </a:t>
            </a:r>
            <a:r>
              <a:rPr dirty="0" sz="2600">
                <a:latin typeface="Calibri"/>
                <a:cs typeface="Calibri"/>
              </a:rPr>
              <a:t>these</a:t>
            </a:r>
            <a:r>
              <a:rPr dirty="0" sz="2600" spc="-5">
                <a:latin typeface="Calibri"/>
                <a:cs typeface="Calibri"/>
              </a:rPr>
              <a:t> </a:t>
            </a:r>
            <a:r>
              <a:rPr dirty="0" sz="2600">
                <a:latin typeface="Calibri"/>
                <a:cs typeface="Calibri"/>
              </a:rPr>
              <a:t>appearing after</a:t>
            </a:r>
            <a:r>
              <a:rPr dirty="0" sz="2600" spc="-135">
                <a:latin typeface="Calibri"/>
                <a:cs typeface="Calibri"/>
              </a:rPr>
              <a:t> </a:t>
            </a:r>
            <a:r>
              <a:rPr dirty="0" sz="2600">
                <a:latin typeface="Calibri"/>
                <a:cs typeface="Calibri"/>
              </a:rPr>
              <a:t>the</a:t>
            </a:r>
            <a:r>
              <a:rPr dirty="0" sz="2600" spc="-5">
                <a:latin typeface="Calibri"/>
                <a:cs typeface="Calibri"/>
              </a:rPr>
              <a:t> </a:t>
            </a:r>
            <a:r>
              <a:rPr dirty="0" sz="2600">
                <a:latin typeface="Calibri"/>
                <a:cs typeface="Calibri"/>
              </a:rPr>
              <a:t>application</a:t>
            </a:r>
            <a:r>
              <a:rPr dirty="0" sz="2600" spc="-70">
                <a:latin typeface="Calibri"/>
                <a:cs typeface="Calibri"/>
              </a:rPr>
              <a:t> </a:t>
            </a:r>
            <a:r>
              <a:rPr dirty="0" sz="2600">
                <a:latin typeface="Calibri"/>
                <a:cs typeface="Calibri"/>
              </a:rPr>
              <a:t>of</a:t>
            </a:r>
            <a:r>
              <a:rPr dirty="0" sz="2600" spc="55">
                <a:latin typeface="Calibri"/>
                <a:cs typeface="Calibri"/>
              </a:rPr>
              <a:t> </a:t>
            </a:r>
            <a:r>
              <a:rPr dirty="0" sz="2600">
                <a:latin typeface="Calibri"/>
                <a:cs typeface="Calibri"/>
              </a:rPr>
              <a:t>chemical</a:t>
            </a:r>
            <a:r>
              <a:rPr dirty="0" sz="2600" spc="-120">
                <a:latin typeface="Calibri"/>
                <a:cs typeface="Calibri"/>
              </a:rPr>
              <a:t> </a:t>
            </a:r>
            <a:r>
              <a:rPr dirty="0" sz="2600" spc="-10">
                <a:latin typeface="Calibri"/>
                <a:cs typeface="Calibri"/>
              </a:rPr>
              <a:t>fertilizers.</a:t>
            </a:r>
            <a:endParaRPr sz="2600">
              <a:latin typeface="Calibri"/>
              <a:cs typeface="Calibri"/>
            </a:endParaRPr>
          </a:p>
          <a:p>
            <a:pPr marL="317500" indent="-305435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17500" algn="l"/>
                <a:tab pos="318135" algn="l"/>
              </a:tabLst>
            </a:pPr>
            <a:r>
              <a:rPr dirty="0" sz="2600">
                <a:latin typeface="Calibri"/>
                <a:cs typeface="Calibri"/>
              </a:rPr>
              <a:t>These</a:t>
            </a:r>
            <a:r>
              <a:rPr dirty="0" sz="2600" spc="-110">
                <a:latin typeface="Calibri"/>
                <a:cs typeface="Calibri"/>
              </a:rPr>
              <a:t> </a:t>
            </a:r>
            <a:r>
              <a:rPr dirty="0" sz="2600">
                <a:latin typeface="Calibri"/>
                <a:cs typeface="Calibri"/>
              </a:rPr>
              <a:t>precipitated</a:t>
            </a:r>
            <a:r>
              <a:rPr dirty="0" sz="2600" spc="-170">
                <a:latin typeface="Calibri"/>
                <a:cs typeface="Calibri"/>
              </a:rPr>
              <a:t> </a:t>
            </a:r>
            <a:r>
              <a:rPr dirty="0" sz="2600">
                <a:latin typeface="Calibri"/>
                <a:cs typeface="Calibri"/>
              </a:rPr>
              <a:t>form cannot</a:t>
            </a:r>
            <a:r>
              <a:rPr dirty="0" sz="2600" spc="-50">
                <a:latin typeface="Calibri"/>
                <a:cs typeface="Calibri"/>
              </a:rPr>
              <a:t> </a:t>
            </a:r>
            <a:r>
              <a:rPr dirty="0" sz="2600">
                <a:latin typeface="Calibri"/>
                <a:cs typeface="Calibri"/>
              </a:rPr>
              <a:t>be</a:t>
            </a:r>
            <a:r>
              <a:rPr dirty="0" sz="2600" spc="45">
                <a:latin typeface="Calibri"/>
                <a:cs typeface="Calibri"/>
              </a:rPr>
              <a:t> </a:t>
            </a:r>
            <a:r>
              <a:rPr dirty="0" sz="2600">
                <a:latin typeface="Calibri"/>
                <a:cs typeface="Calibri"/>
              </a:rPr>
              <a:t>absorbed</a:t>
            </a:r>
            <a:r>
              <a:rPr dirty="0" sz="2600" spc="-35">
                <a:latin typeface="Calibri"/>
                <a:cs typeface="Calibri"/>
              </a:rPr>
              <a:t> </a:t>
            </a:r>
            <a:r>
              <a:rPr dirty="0" sz="2600">
                <a:latin typeface="Calibri"/>
                <a:cs typeface="Calibri"/>
              </a:rPr>
              <a:t>by</a:t>
            </a:r>
            <a:r>
              <a:rPr dirty="0" sz="2600" spc="-60">
                <a:latin typeface="Calibri"/>
                <a:cs typeface="Calibri"/>
              </a:rPr>
              <a:t> </a:t>
            </a:r>
            <a:r>
              <a:rPr dirty="0" sz="2600">
                <a:latin typeface="Calibri"/>
                <a:cs typeface="Calibri"/>
              </a:rPr>
              <a:t>the</a:t>
            </a:r>
            <a:r>
              <a:rPr dirty="0" sz="2600" spc="-35">
                <a:latin typeface="Calibri"/>
                <a:cs typeface="Calibri"/>
              </a:rPr>
              <a:t> </a:t>
            </a:r>
            <a:r>
              <a:rPr dirty="0" sz="2600" spc="-10">
                <a:latin typeface="Calibri"/>
                <a:cs typeface="Calibri"/>
              </a:rPr>
              <a:t>plants.</a:t>
            </a:r>
            <a:endParaRPr sz="2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7575" y="307593"/>
            <a:ext cx="7796530" cy="1301750"/>
          </a:xfrm>
          <a:prstGeom prst="rect"/>
        </p:spPr>
        <p:txBody>
          <a:bodyPr wrap="square" lIns="0" tIns="94615" rIns="0" bIns="0" rtlCol="0" vert="horz">
            <a:spAutoFit/>
          </a:bodyPr>
          <a:lstStyle/>
          <a:p>
            <a:pPr marL="12700" marR="5080">
              <a:lnSpc>
                <a:spcPts val="4730"/>
              </a:lnSpc>
              <a:spcBef>
                <a:spcPts val="745"/>
              </a:spcBef>
              <a:tabLst>
                <a:tab pos="2185670" algn="l"/>
              </a:tabLst>
            </a:pPr>
            <a:r>
              <a:rPr dirty="0" u="sng" sz="4400" spc="-10" i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Calibri Light"/>
                <a:cs typeface="Calibri Light"/>
              </a:rPr>
              <a:t>Isolation</a:t>
            </a:r>
            <a:r>
              <a:rPr dirty="0" u="none" sz="4400" i="0">
                <a:solidFill>
                  <a:srgbClr val="006FC0"/>
                </a:solidFill>
                <a:latin typeface="Calibri Light"/>
                <a:cs typeface="Calibri Light"/>
              </a:rPr>
              <a:t>	of</a:t>
            </a:r>
            <a:r>
              <a:rPr dirty="0" u="sng" sz="4400" spc="-120" i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Calibri Light"/>
                <a:cs typeface="Calibri Light"/>
              </a:rPr>
              <a:t> </a:t>
            </a:r>
            <a:r>
              <a:rPr dirty="0" u="none" sz="4400" i="0">
                <a:solidFill>
                  <a:srgbClr val="006FC0"/>
                </a:solidFill>
                <a:latin typeface="Calibri Light"/>
                <a:cs typeface="Calibri Light"/>
              </a:rPr>
              <a:t>phosphate</a:t>
            </a:r>
            <a:r>
              <a:rPr dirty="0" u="sng" sz="4400" spc="-140" i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Calibri Light"/>
                <a:cs typeface="Calibri Light"/>
              </a:rPr>
              <a:t> </a:t>
            </a:r>
            <a:r>
              <a:rPr dirty="0" u="sng" sz="4400" spc="-10" i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Calibri Light"/>
                <a:cs typeface="Calibri Light"/>
              </a:rPr>
              <a:t>solubilizing</a:t>
            </a:r>
            <a:r>
              <a:rPr dirty="0" u="none" sz="4400" spc="-10" i="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dirty="0" u="sng" sz="4400" spc="-10" i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Calibri Light"/>
                <a:cs typeface="Calibri Light"/>
              </a:rPr>
              <a:t>microorganisms</a:t>
            </a:r>
            <a:endParaRPr sz="4400">
              <a:latin typeface="Calibri Light"/>
              <a:cs typeface="Calibri Light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917575" y="1722056"/>
            <a:ext cx="10234295" cy="3507104"/>
          </a:xfrm>
          <a:prstGeom prst="rect">
            <a:avLst/>
          </a:prstGeom>
        </p:spPr>
        <p:txBody>
          <a:bodyPr wrap="square" lIns="0" tIns="107314" rIns="0" bIns="0" rtlCol="0" vert="horz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844"/>
              </a:spcBef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dirty="0" sz="2000" spc="-55">
                <a:latin typeface="Calibri"/>
                <a:cs typeface="Calibri"/>
              </a:rPr>
              <a:t>Take</a:t>
            </a:r>
            <a:r>
              <a:rPr dirty="0" sz="2000" spc="-4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one</a:t>
            </a:r>
            <a:r>
              <a:rPr dirty="0" sz="2000" spc="4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gram</a:t>
            </a:r>
            <a:r>
              <a:rPr dirty="0" sz="2000" spc="-4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of</a:t>
            </a:r>
            <a:r>
              <a:rPr dirty="0" sz="2000" spc="-2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composite</a:t>
            </a:r>
            <a:r>
              <a:rPr dirty="0" sz="2000" spc="-114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soil</a:t>
            </a:r>
            <a:r>
              <a:rPr dirty="0" sz="2000" spc="-2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in</a:t>
            </a:r>
            <a:r>
              <a:rPr dirty="0" sz="2000" spc="-1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1</a:t>
            </a:r>
            <a:r>
              <a:rPr dirty="0" sz="2000" spc="2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ml</a:t>
            </a:r>
            <a:r>
              <a:rPr dirty="0" sz="2000" spc="-9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of</a:t>
            </a:r>
            <a:r>
              <a:rPr dirty="0" sz="2000" spc="5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water.</a:t>
            </a:r>
            <a:endParaRPr sz="2000">
              <a:latin typeface="Calibri"/>
              <a:cs typeface="Calibri"/>
            </a:endParaRPr>
          </a:p>
          <a:p>
            <a:pPr marL="241300" marR="346710" indent="-229235">
              <a:lnSpc>
                <a:spcPts val="2180"/>
              </a:lnSpc>
              <a:spcBef>
                <a:spcPts val="1010"/>
              </a:spcBef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dirty="0" sz="2000">
                <a:latin typeface="Calibri"/>
                <a:cs typeface="Calibri"/>
              </a:rPr>
              <a:t>Spread</a:t>
            </a:r>
            <a:r>
              <a:rPr dirty="0" sz="2000" spc="-2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0.1</a:t>
            </a:r>
            <a:r>
              <a:rPr dirty="0" sz="2000" spc="-7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ml</a:t>
            </a:r>
            <a:r>
              <a:rPr dirty="0" sz="2000" spc="-2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of</a:t>
            </a:r>
            <a:r>
              <a:rPr dirty="0" sz="2000" spc="-3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culture</a:t>
            </a:r>
            <a:r>
              <a:rPr dirty="0" sz="2000" spc="2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on</a:t>
            </a:r>
            <a:r>
              <a:rPr dirty="0" sz="2000" spc="-2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nutrient</a:t>
            </a:r>
            <a:r>
              <a:rPr dirty="0" sz="2000" spc="-2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Agar</a:t>
            </a:r>
            <a:r>
              <a:rPr dirty="0" sz="2000" spc="-11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media</a:t>
            </a:r>
            <a:r>
              <a:rPr dirty="0" sz="2000" spc="-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in</a:t>
            </a:r>
            <a:r>
              <a:rPr dirty="0" sz="2000" spc="-2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Petri</a:t>
            </a:r>
            <a:r>
              <a:rPr dirty="0" sz="2000" spc="4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plates</a:t>
            </a:r>
            <a:r>
              <a:rPr dirty="0" sz="2000" spc="-5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.</a:t>
            </a:r>
            <a:r>
              <a:rPr dirty="0" sz="2000" spc="-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Incubation</a:t>
            </a:r>
            <a:r>
              <a:rPr dirty="0" sz="2000" spc="-10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should</a:t>
            </a:r>
            <a:r>
              <a:rPr dirty="0" sz="2000" spc="-2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be</a:t>
            </a:r>
            <a:r>
              <a:rPr dirty="0" sz="2000" spc="-4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occur</a:t>
            </a:r>
            <a:r>
              <a:rPr dirty="0" sz="2000" spc="25">
                <a:latin typeface="Calibri"/>
                <a:cs typeface="Calibri"/>
              </a:rPr>
              <a:t> </a:t>
            </a:r>
            <a:r>
              <a:rPr dirty="0" sz="2000" spc="-25">
                <a:latin typeface="Calibri"/>
                <a:cs typeface="Calibri"/>
              </a:rPr>
              <a:t>at </a:t>
            </a:r>
            <a:r>
              <a:rPr dirty="0" sz="2000">
                <a:latin typeface="Calibri"/>
                <a:cs typeface="Calibri"/>
              </a:rPr>
              <a:t>37Celsius</a:t>
            </a:r>
            <a:r>
              <a:rPr dirty="0" sz="2000" spc="-6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for</a:t>
            </a:r>
            <a:r>
              <a:rPr dirty="0" sz="2000" spc="2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24</a:t>
            </a:r>
            <a:r>
              <a:rPr dirty="0" sz="2000" spc="-6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hours.</a:t>
            </a:r>
            <a:endParaRPr sz="2000">
              <a:latin typeface="Calibri"/>
              <a:cs typeface="Calibri"/>
            </a:endParaRPr>
          </a:p>
          <a:p>
            <a:pPr marL="241300" indent="-229235">
              <a:lnSpc>
                <a:spcPct val="100000"/>
              </a:lnSpc>
              <a:spcBef>
                <a:spcPts val="720"/>
              </a:spcBef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dirty="0" sz="2000">
                <a:latin typeface="Calibri"/>
                <a:cs typeface="Calibri"/>
              </a:rPr>
              <a:t>Now</a:t>
            </a:r>
            <a:r>
              <a:rPr dirty="0" sz="2000" spc="-9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there should</a:t>
            </a:r>
            <a:r>
              <a:rPr dirty="0" sz="2000" spc="-114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be isolation</a:t>
            </a:r>
            <a:r>
              <a:rPr dirty="0" sz="2000" spc="-114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of</a:t>
            </a:r>
            <a:r>
              <a:rPr dirty="0" sz="2000" spc="-5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well</a:t>
            </a:r>
            <a:r>
              <a:rPr dirty="0" sz="2000" spc="2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developed</a:t>
            </a:r>
            <a:r>
              <a:rPr dirty="0" sz="2000" spc="1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and</a:t>
            </a:r>
            <a:r>
              <a:rPr dirty="0" sz="2000" spc="-114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separated</a:t>
            </a:r>
            <a:r>
              <a:rPr dirty="0" sz="2000" spc="2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colonies</a:t>
            </a:r>
            <a:r>
              <a:rPr dirty="0" sz="2000" spc="-1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of</a:t>
            </a:r>
            <a:r>
              <a:rPr dirty="0" sz="2000" spc="-5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pure</a:t>
            </a:r>
            <a:r>
              <a:rPr dirty="0" sz="2000" spc="-7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culture </a:t>
            </a:r>
            <a:r>
              <a:rPr dirty="0" sz="2000" spc="-10">
                <a:latin typeface="Calibri"/>
                <a:cs typeface="Calibri"/>
              </a:rPr>
              <a:t>bacteria.</a:t>
            </a:r>
            <a:endParaRPr sz="2000">
              <a:latin typeface="Calibri"/>
              <a:cs typeface="Calibri"/>
            </a:endParaRPr>
          </a:p>
          <a:p>
            <a:pPr marL="241300" indent="-229235">
              <a:lnSpc>
                <a:spcPct val="100000"/>
              </a:lnSpc>
              <a:spcBef>
                <a:spcPts val="755"/>
              </a:spcBef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dirty="0" sz="2000">
                <a:latin typeface="Calibri"/>
                <a:cs typeface="Calibri"/>
              </a:rPr>
              <a:t>Study</a:t>
            </a:r>
            <a:r>
              <a:rPr dirty="0" sz="2000" spc="-3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of</a:t>
            </a:r>
            <a:r>
              <a:rPr dirty="0" sz="2000" spc="-3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external</a:t>
            </a:r>
            <a:r>
              <a:rPr dirty="0" sz="2000" spc="-2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morphology</a:t>
            </a:r>
            <a:r>
              <a:rPr dirty="0" sz="2000" spc="-2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should</a:t>
            </a:r>
            <a:r>
              <a:rPr dirty="0" sz="2000" spc="-10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be</a:t>
            </a:r>
            <a:r>
              <a:rPr dirty="0" sz="2000" spc="2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done</a:t>
            </a:r>
            <a:r>
              <a:rPr dirty="0" sz="2000" spc="-50">
                <a:latin typeface="Calibri"/>
                <a:cs typeface="Calibri"/>
              </a:rPr>
              <a:t> .</a:t>
            </a:r>
            <a:endParaRPr sz="2000">
              <a:latin typeface="Calibri"/>
              <a:cs typeface="Calibri"/>
            </a:endParaRPr>
          </a:p>
          <a:p>
            <a:pPr marL="241300" indent="-229235">
              <a:lnSpc>
                <a:spcPct val="100000"/>
              </a:lnSpc>
              <a:spcBef>
                <a:spcPts val="750"/>
              </a:spcBef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dirty="0" sz="2000">
                <a:latin typeface="Calibri"/>
                <a:cs typeface="Calibri"/>
              </a:rPr>
              <a:t>The</a:t>
            </a:r>
            <a:r>
              <a:rPr dirty="0" sz="2000" spc="-8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Gram staining</a:t>
            </a:r>
            <a:r>
              <a:rPr dirty="0" sz="2000" spc="-8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of</a:t>
            </a:r>
            <a:r>
              <a:rPr dirty="0" sz="2000" spc="-5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bacterial</a:t>
            </a:r>
            <a:r>
              <a:rPr dirty="0" sz="2000" spc="2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species</a:t>
            </a:r>
            <a:r>
              <a:rPr dirty="0" sz="2000" spc="-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stains</a:t>
            </a:r>
            <a:r>
              <a:rPr dirty="0" sz="2000" spc="-12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from</a:t>
            </a:r>
            <a:r>
              <a:rPr dirty="0" sz="2000" spc="-7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pure</a:t>
            </a:r>
            <a:r>
              <a:rPr dirty="0" sz="2000" spc="1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culture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slants.</a:t>
            </a:r>
            <a:endParaRPr sz="2000">
              <a:latin typeface="Calibri"/>
              <a:cs typeface="Calibri"/>
            </a:endParaRPr>
          </a:p>
          <a:p>
            <a:pPr marL="241300" indent="-229235">
              <a:lnSpc>
                <a:spcPct val="100000"/>
              </a:lnSpc>
              <a:spcBef>
                <a:spcPts val="755"/>
              </a:spcBef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dirty="0" sz="2000">
                <a:latin typeface="Calibri"/>
                <a:cs typeface="Calibri"/>
              </a:rPr>
              <a:t>Screening</a:t>
            </a:r>
            <a:r>
              <a:rPr dirty="0" sz="2000" spc="-2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of</a:t>
            </a:r>
            <a:r>
              <a:rPr dirty="0" sz="2000" spc="-7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bacteria</a:t>
            </a:r>
            <a:r>
              <a:rPr dirty="0" sz="2000" spc="1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strain</a:t>
            </a:r>
            <a:r>
              <a:rPr dirty="0" sz="2000" spc="-7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for</a:t>
            </a:r>
            <a:r>
              <a:rPr dirty="0" sz="2000" spc="-2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phosphate</a:t>
            </a:r>
            <a:r>
              <a:rPr dirty="0" sz="2000" spc="-114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solubilizing.</a:t>
            </a:r>
            <a:endParaRPr sz="2000">
              <a:latin typeface="Calibri"/>
              <a:cs typeface="Calibri"/>
            </a:endParaRPr>
          </a:p>
          <a:p>
            <a:pPr marL="298450" indent="-286385">
              <a:lnSpc>
                <a:spcPct val="100000"/>
              </a:lnSpc>
              <a:spcBef>
                <a:spcPts val="755"/>
              </a:spcBef>
              <a:buFont typeface="Arial"/>
              <a:buChar char="•"/>
              <a:tabLst>
                <a:tab pos="298450" algn="l"/>
                <a:tab pos="299085" algn="l"/>
              </a:tabLst>
            </a:pPr>
            <a:r>
              <a:rPr dirty="0" sz="2000" spc="-10">
                <a:latin typeface="Calibri"/>
                <a:cs typeface="Calibri"/>
              </a:rPr>
              <a:t>Formation</a:t>
            </a:r>
            <a:r>
              <a:rPr dirty="0" sz="2000" spc="-10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of</a:t>
            </a:r>
            <a:r>
              <a:rPr dirty="0" sz="2000" spc="50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halozone</a:t>
            </a:r>
            <a:r>
              <a:rPr dirty="0" sz="2000" spc="-114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and</a:t>
            </a:r>
            <a:r>
              <a:rPr dirty="0" sz="2000" spc="-2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bacterial</a:t>
            </a:r>
            <a:r>
              <a:rPr dirty="0" sz="2000" spc="5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Colony</a:t>
            </a:r>
            <a:r>
              <a:rPr dirty="0" sz="2000" spc="-2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on</a:t>
            </a:r>
            <a:r>
              <a:rPr dirty="0" sz="2000" spc="-2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pkv</a:t>
            </a:r>
            <a:r>
              <a:rPr dirty="0" sz="2000" spc="-2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Agar</a:t>
            </a:r>
            <a:r>
              <a:rPr dirty="0" sz="2000" spc="-11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media</a:t>
            </a:r>
            <a:r>
              <a:rPr dirty="0" sz="2000" spc="-8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confirm</a:t>
            </a:r>
            <a:r>
              <a:rPr dirty="0" sz="2000" spc="20">
                <a:latin typeface="Calibri"/>
                <a:cs typeface="Calibri"/>
              </a:rPr>
              <a:t> </a:t>
            </a:r>
            <a:r>
              <a:rPr dirty="0" sz="2000" spc="-20">
                <a:latin typeface="Calibri"/>
                <a:cs typeface="Calibri"/>
              </a:rPr>
              <a:t>PSP.</a:t>
            </a:r>
            <a:endParaRPr sz="2000">
              <a:latin typeface="Calibri"/>
              <a:cs typeface="Calibri"/>
            </a:endParaRPr>
          </a:p>
          <a:p>
            <a:pPr marL="241300" indent="-229235">
              <a:lnSpc>
                <a:spcPct val="100000"/>
              </a:lnSpc>
              <a:spcBef>
                <a:spcPts val="755"/>
              </a:spcBef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dirty="0" sz="2000">
                <a:latin typeface="Calibri"/>
                <a:cs typeface="Calibri"/>
              </a:rPr>
              <a:t>Now</a:t>
            </a:r>
            <a:r>
              <a:rPr dirty="0" sz="2000" spc="-7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there</a:t>
            </a:r>
            <a:r>
              <a:rPr dirty="0" sz="2000" spc="-1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will</a:t>
            </a:r>
            <a:r>
              <a:rPr dirty="0" sz="2000" spc="-6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be</a:t>
            </a:r>
            <a:r>
              <a:rPr dirty="0" sz="2000" spc="-1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biochemical</a:t>
            </a:r>
            <a:r>
              <a:rPr dirty="0" sz="2000" spc="-60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test.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7575" y="609282"/>
            <a:ext cx="5521960" cy="701040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u="none" sz="4400" i="0">
                <a:solidFill>
                  <a:srgbClr val="C00000"/>
                </a:solidFill>
                <a:latin typeface="Calibri Light"/>
                <a:cs typeface="Calibri Light"/>
              </a:rPr>
              <a:t>Mass</a:t>
            </a:r>
            <a:r>
              <a:rPr dirty="0" u="sng" sz="4400" spc="-95" i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Calibri Light"/>
                <a:cs typeface="Calibri Light"/>
              </a:rPr>
              <a:t> </a:t>
            </a:r>
            <a:r>
              <a:rPr dirty="0" u="none" sz="4400" i="0">
                <a:solidFill>
                  <a:srgbClr val="C00000"/>
                </a:solidFill>
                <a:latin typeface="Calibri Light"/>
                <a:cs typeface="Calibri Light"/>
              </a:rPr>
              <a:t>production</a:t>
            </a:r>
            <a:r>
              <a:rPr dirty="0" u="sng" sz="4400" spc="-170" i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Calibri Light"/>
                <a:cs typeface="Calibri Light"/>
              </a:rPr>
              <a:t> </a:t>
            </a:r>
            <a:r>
              <a:rPr dirty="0" u="none" sz="4400" i="0">
                <a:solidFill>
                  <a:srgbClr val="C00000"/>
                </a:solidFill>
                <a:latin typeface="Calibri Light"/>
                <a:cs typeface="Calibri Light"/>
              </a:rPr>
              <a:t>of</a:t>
            </a:r>
            <a:r>
              <a:rPr dirty="0" u="sng" sz="4400" spc="-85" i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Calibri Light"/>
                <a:cs typeface="Calibri Light"/>
              </a:rPr>
              <a:t> </a:t>
            </a:r>
            <a:r>
              <a:rPr dirty="0" u="sng" sz="4400" spc="-25" i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Calibri Light"/>
                <a:cs typeface="Calibri Light"/>
              </a:rPr>
              <a:t>PSM</a:t>
            </a:r>
            <a:endParaRPr sz="4400">
              <a:latin typeface="Calibri Light"/>
              <a:cs typeface="Calibri Light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917575" y="1847532"/>
            <a:ext cx="10349865" cy="412178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241300" indent="-229235">
              <a:lnSpc>
                <a:spcPts val="2290"/>
              </a:lnSpc>
              <a:spcBef>
                <a:spcPts val="125"/>
              </a:spcBef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dirty="0" sz="2000">
                <a:latin typeface="Calibri"/>
                <a:cs typeface="Calibri"/>
              </a:rPr>
              <a:t>The</a:t>
            </a:r>
            <a:r>
              <a:rPr dirty="0" sz="2000" spc="-4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phosphate</a:t>
            </a:r>
            <a:r>
              <a:rPr dirty="0" sz="2000" spc="-11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solubilizing</a:t>
            </a:r>
            <a:r>
              <a:rPr dirty="0" sz="2000" spc="20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microorganism</a:t>
            </a:r>
            <a:r>
              <a:rPr dirty="0" sz="2000" spc="-12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stain</a:t>
            </a:r>
            <a:r>
              <a:rPr dirty="0" sz="2000" spc="-16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in</a:t>
            </a:r>
            <a:r>
              <a:rPr dirty="0" sz="2000" spc="-1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the</a:t>
            </a:r>
            <a:r>
              <a:rPr dirty="0" sz="2000" spc="4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starter</a:t>
            </a:r>
            <a:r>
              <a:rPr dirty="0" sz="2000" spc="-11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culture</a:t>
            </a:r>
            <a:r>
              <a:rPr dirty="0" sz="2000" spc="4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tubes</a:t>
            </a:r>
            <a:r>
              <a:rPr dirty="0" sz="2000" spc="3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need</a:t>
            </a:r>
            <a:r>
              <a:rPr dirty="0" sz="2000" spc="-1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to</a:t>
            </a:r>
            <a:r>
              <a:rPr dirty="0" sz="2000" spc="-2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be</a:t>
            </a:r>
            <a:r>
              <a:rPr dirty="0" sz="2000" spc="4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grown</a:t>
            </a:r>
            <a:r>
              <a:rPr dirty="0" sz="2000" spc="-9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on</a:t>
            </a:r>
            <a:r>
              <a:rPr dirty="0" sz="2000" spc="-15">
                <a:latin typeface="Calibri"/>
                <a:cs typeface="Calibri"/>
              </a:rPr>
              <a:t> </a:t>
            </a:r>
            <a:r>
              <a:rPr dirty="0" sz="2000" spc="-50">
                <a:latin typeface="Calibri"/>
                <a:cs typeface="Calibri"/>
              </a:rPr>
              <a:t>a</a:t>
            </a:r>
            <a:endParaRPr sz="2000">
              <a:latin typeface="Calibri"/>
              <a:cs typeface="Calibri"/>
            </a:endParaRPr>
          </a:p>
          <a:p>
            <a:pPr marL="241300">
              <a:lnSpc>
                <a:spcPts val="2290"/>
              </a:lnSpc>
            </a:pPr>
            <a:r>
              <a:rPr dirty="0" sz="2000">
                <a:latin typeface="Calibri"/>
                <a:cs typeface="Calibri"/>
              </a:rPr>
              <a:t>large</a:t>
            </a:r>
            <a:r>
              <a:rPr dirty="0" sz="2000" spc="-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scale</a:t>
            </a:r>
            <a:r>
              <a:rPr dirty="0" sz="2000" spc="-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through</a:t>
            </a:r>
            <a:r>
              <a:rPr dirty="0" sz="2000" spc="-6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a</a:t>
            </a:r>
            <a:r>
              <a:rPr dirty="0" sz="2000" spc="3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mass</a:t>
            </a:r>
            <a:r>
              <a:rPr dirty="0" sz="2000" spc="-9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production.</a:t>
            </a:r>
            <a:endParaRPr sz="2000">
              <a:latin typeface="Calibri"/>
              <a:cs typeface="Calibri"/>
            </a:endParaRPr>
          </a:p>
          <a:p>
            <a:pPr marL="241300" marR="451484" indent="-229235">
              <a:lnSpc>
                <a:spcPts val="2100"/>
              </a:lnSpc>
              <a:spcBef>
                <a:spcPts val="1075"/>
              </a:spcBef>
              <a:buFont typeface="Arial"/>
              <a:buChar char="•"/>
              <a:tabLst>
                <a:tab pos="298450" algn="l"/>
                <a:tab pos="299085" algn="l"/>
              </a:tabLst>
            </a:pPr>
            <a:r>
              <a:rPr dirty="0"/>
              <a:t>	</a:t>
            </a:r>
            <a:r>
              <a:rPr dirty="0" sz="2000">
                <a:latin typeface="Calibri"/>
                <a:cs typeface="Calibri"/>
              </a:rPr>
              <a:t>They</a:t>
            </a:r>
            <a:r>
              <a:rPr dirty="0" sz="2000" spc="-3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are</a:t>
            </a:r>
            <a:r>
              <a:rPr dirty="0" sz="2000" spc="-4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transport</a:t>
            </a:r>
            <a:r>
              <a:rPr dirty="0" sz="2000" spc="5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to</a:t>
            </a:r>
            <a:r>
              <a:rPr dirty="0" sz="2000" spc="-3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conical</a:t>
            </a:r>
            <a:r>
              <a:rPr dirty="0" sz="2000" spc="-2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flask</a:t>
            </a:r>
            <a:r>
              <a:rPr dirty="0" sz="2000" spc="-3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of</a:t>
            </a:r>
            <a:r>
              <a:rPr dirty="0" sz="2000" spc="-3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1000</a:t>
            </a:r>
            <a:r>
              <a:rPr dirty="0" sz="2000" spc="-13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ml</a:t>
            </a:r>
            <a:r>
              <a:rPr dirty="0" sz="2000" spc="-10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containing</a:t>
            </a:r>
            <a:r>
              <a:rPr dirty="0" sz="2000" spc="1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the</a:t>
            </a:r>
            <a:r>
              <a:rPr dirty="0" sz="2000" spc="-5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appropriate</a:t>
            </a:r>
            <a:r>
              <a:rPr dirty="0" sz="2000" spc="-4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growth</a:t>
            </a:r>
            <a:r>
              <a:rPr dirty="0" sz="2000" spc="-10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media and</a:t>
            </a:r>
            <a:r>
              <a:rPr dirty="0" sz="2000" spc="-30">
                <a:latin typeface="Calibri"/>
                <a:cs typeface="Calibri"/>
              </a:rPr>
              <a:t> </a:t>
            </a:r>
            <a:r>
              <a:rPr dirty="0" sz="2000" spc="-50">
                <a:latin typeface="Calibri"/>
                <a:cs typeface="Calibri"/>
              </a:rPr>
              <a:t>a </a:t>
            </a:r>
            <a:r>
              <a:rPr dirty="0" sz="2000">
                <a:latin typeface="Calibri"/>
                <a:cs typeface="Calibri"/>
              </a:rPr>
              <a:t>septic</a:t>
            </a:r>
            <a:r>
              <a:rPr dirty="0" sz="2000" spc="-4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conditions</a:t>
            </a:r>
            <a:r>
              <a:rPr dirty="0" sz="2000" spc="1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for</a:t>
            </a:r>
            <a:r>
              <a:rPr dirty="0" sz="2000" spc="2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a</a:t>
            </a:r>
            <a:r>
              <a:rPr dirty="0" sz="2000" spc="-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small</a:t>
            </a:r>
            <a:r>
              <a:rPr dirty="0" sz="2000" spc="-10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scale</a:t>
            </a:r>
            <a:r>
              <a:rPr dirty="0" sz="2000" spc="-50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production</a:t>
            </a:r>
            <a:endParaRPr sz="2000">
              <a:latin typeface="Calibri"/>
              <a:cs typeface="Calibri"/>
            </a:endParaRPr>
          </a:p>
          <a:p>
            <a:pPr marL="298450" indent="-286385">
              <a:lnSpc>
                <a:spcPct val="100000"/>
              </a:lnSpc>
              <a:spcBef>
                <a:spcPts val="815"/>
              </a:spcBef>
              <a:buFont typeface="Arial"/>
              <a:buChar char="•"/>
              <a:tabLst>
                <a:tab pos="298450" algn="l"/>
                <a:tab pos="299085" algn="l"/>
              </a:tabLst>
            </a:pPr>
            <a:r>
              <a:rPr dirty="0" sz="2000">
                <a:latin typeface="Calibri"/>
                <a:cs typeface="Calibri"/>
              </a:rPr>
              <a:t>1l</a:t>
            </a:r>
            <a:r>
              <a:rPr dirty="0" sz="2000" spc="-6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of</a:t>
            </a:r>
            <a:r>
              <a:rPr dirty="0" sz="2000" spc="-5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starter</a:t>
            </a:r>
            <a:r>
              <a:rPr dirty="0" sz="2000" spc="-114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culture</a:t>
            </a:r>
            <a:r>
              <a:rPr dirty="0" sz="2000" spc="1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were</a:t>
            </a:r>
            <a:r>
              <a:rPr dirty="0" sz="2000" spc="-6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put</a:t>
            </a:r>
            <a:r>
              <a:rPr dirty="0" sz="2000" spc="-3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into</a:t>
            </a:r>
            <a:r>
              <a:rPr dirty="0" sz="2000" spc="-4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the</a:t>
            </a:r>
            <a:r>
              <a:rPr dirty="0" sz="2000" spc="-6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fermented</a:t>
            </a:r>
            <a:r>
              <a:rPr dirty="0" sz="2000" spc="3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for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large</a:t>
            </a:r>
            <a:r>
              <a:rPr dirty="0" sz="2000" spc="-6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scale</a:t>
            </a:r>
            <a:r>
              <a:rPr dirty="0" sz="2000" spc="-6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production.</a:t>
            </a:r>
            <a:endParaRPr sz="2000">
              <a:latin typeface="Calibri"/>
              <a:cs typeface="Calibri"/>
            </a:endParaRPr>
          </a:p>
          <a:p>
            <a:pPr marL="241300" marR="446405" indent="-229235">
              <a:lnSpc>
                <a:spcPts val="2180"/>
              </a:lnSpc>
              <a:spcBef>
                <a:spcPts val="1010"/>
              </a:spcBef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dirty="0" sz="2000">
                <a:latin typeface="Calibri"/>
                <a:cs typeface="Calibri"/>
              </a:rPr>
              <a:t>A</a:t>
            </a:r>
            <a:r>
              <a:rPr dirty="0" sz="2000" spc="-10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continuous</a:t>
            </a:r>
            <a:r>
              <a:rPr dirty="0" sz="2000" spc="-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agitation</a:t>
            </a:r>
            <a:r>
              <a:rPr dirty="0" sz="2000" spc="-114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and</a:t>
            </a:r>
            <a:r>
              <a:rPr dirty="0" sz="2000" spc="-4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proper</a:t>
            </a:r>
            <a:r>
              <a:rPr dirty="0" sz="2000" spc="-6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aeration</a:t>
            </a:r>
            <a:r>
              <a:rPr dirty="0" sz="2000" spc="2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for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about</a:t>
            </a:r>
            <a:r>
              <a:rPr dirty="0" sz="2000" spc="-3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one</a:t>
            </a:r>
            <a:r>
              <a:rPr dirty="0" sz="2000" spc="-6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week</a:t>
            </a:r>
            <a:r>
              <a:rPr dirty="0" sz="2000" spc="1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are</a:t>
            </a:r>
            <a:r>
              <a:rPr dirty="0" sz="2000" spc="-6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check</a:t>
            </a:r>
            <a:r>
              <a:rPr dirty="0" sz="2000" spc="1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time</a:t>
            </a:r>
            <a:r>
              <a:rPr dirty="0" sz="2000" spc="-6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to</a:t>
            </a:r>
            <a:r>
              <a:rPr dirty="0" sz="2000" spc="-5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time</a:t>
            </a:r>
            <a:r>
              <a:rPr dirty="0" sz="2000" spc="-114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for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 spc="-25">
                <a:latin typeface="Calibri"/>
                <a:cs typeface="Calibri"/>
              </a:rPr>
              <a:t>the </a:t>
            </a:r>
            <a:r>
              <a:rPr dirty="0" sz="2000">
                <a:latin typeface="Calibri"/>
                <a:cs typeface="Calibri"/>
              </a:rPr>
              <a:t>growth</a:t>
            </a:r>
            <a:r>
              <a:rPr dirty="0" sz="2000" spc="-9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of</a:t>
            </a:r>
            <a:r>
              <a:rPr dirty="0" sz="2000" spc="5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cell</a:t>
            </a:r>
            <a:r>
              <a:rPr dirty="0" sz="2000" spc="6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mass</a:t>
            </a:r>
            <a:r>
              <a:rPr dirty="0" sz="2000" spc="-120">
                <a:latin typeface="Calibri"/>
                <a:cs typeface="Calibri"/>
              </a:rPr>
              <a:t> </a:t>
            </a:r>
            <a:r>
              <a:rPr dirty="0" sz="2000" spc="-50">
                <a:latin typeface="Calibri"/>
                <a:cs typeface="Calibri"/>
              </a:rPr>
              <a:t>.</a:t>
            </a:r>
            <a:endParaRPr sz="2000">
              <a:latin typeface="Calibri"/>
              <a:cs typeface="Calibri"/>
            </a:endParaRPr>
          </a:p>
          <a:p>
            <a:pPr marL="241300" indent="-229235">
              <a:lnSpc>
                <a:spcPct val="100000"/>
              </a:lnSpc>
              <a:spcBef>
                <a:spcPts val="715"/>
              </a:spcBef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dirty="0" sz="2000">
                <a:latin typeface="Calibri"/>
                <a:cs typeface="Calibri"/>
              </a:rPr>
              <a:t>It</a:t>
            </a:r>
            <a:r>
              <a:rPr dirty="0" sz="2000" spc="-2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should</a:t>
            </a:r>
            <a:r>
              <a:rPr dirty="0" sz="2000" spc="-10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be</a:t>
            </a:r>
            <a:r>
              <a:rPr dirty="0" sz="2000" spc="2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free</a:t>
            </a:r>
            <a:r>
              <a:rPr dirty="0" sz="2000" spc="-4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from</a:t>
            </a:r>
            <a:r>
              <a:rPr dirty="0" sz="2000" spc="1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contamination</a:t>
            </a:r>
            <a:r>
              <a:rPr dirty="0" sz="2000" spc="-105">
                <a:latin typeface="Calibri"/>
                <a:cs typeface="Calibri"/>
              </a:rPr>
              <a:t> </a:t>
            </a:r>
            <a:r>
              <a:rPr dirty="0" sz="2000" spc="-50">
                <a:latin typeface="Calibri"/>
                <a:cs typeface="Calibri"/>
              </a:rPr>
              <a:t>.</a:t>
            </a:r>
            <a:endParaRPr sz="2000">
              <a:latin typeface="Calibri"/>
              <a:cs typeface="Calibri"/>
            </a:endParaRPr>
          </a:p>
          <a:p>
            <a:pPr marL="241300" marR="257810" indent="-229235">
              <a:lnSpc>
                <a:spcPts val="2180"/>
              </a:lnSpc>
              <a:spcBef>
                <a:spcPts val="1015"/>
              </a:spcBef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dirty="0" sz="2000">
                <a:latin typeface="Calibri"/>
                <a:cs typeface="Calibri"/>
              </a:rPr>
              <a:t>After</a:t>
            </a:r>
            <a:r>
              <a:rPr dirty="0" sz="2000" spc="-6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one</a:t>
            </a:r>
            <a:r>
              <a:rPr dirty="0" sz="2000" spc="-6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week</a:t>
            </a:r>
            <a:r>
              <a:rPr dirty="0" sz="2000" spc="2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cell</a:t>
            </a:r>
            <a:r>
              <a:rPr dirty="0" sz="2000" spc="3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population</a:t>
            </a:r>
            <a:r>
              <a:rPr dirty="0" sz="2000" spc="-4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in</a:t>
            </a:r>
            <a:r>
              <a:rPr dirty="0" sz="2000" spc="-4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a</a:t>
            </a:r>
            <a:r>
              <a:rPr dirty="0" sz="2000" spc="-2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conical</a:t>
            </a:r>
            <a:r>
              <a:rPr dirty="0" sz="2000" spc="-3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flask</a:t>
            </a:r>
            <a:r>
              <a:rPr dirty="0" sz="2000" spc="-4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are</a:t>
            </a:r>
            <a:r>
              <a:rPr dirty="0" sz="2000" spc="-6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stored</a:t>
            </a:r>
            <a:r>
              <a:rPr dirty="0" sz="2000" spc="-4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into</a:t>
            </a:r>
            <a:r>
              <a:rPr dirty="0" sz="2000" spc="-114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cooler</a:t>
            </a:r>
            <a:r>
              <a:rPr dirty="0" sz="2000" spc="1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temperature</a:t>
            </a:r>
            <a:r>
              <a:rPr dirty="0" sz="2000" spc="1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so</a:t>
            </a:r>
            <a:r>
              <a:rPr dirty="0" sz="2000" spc="-11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that</a:t>
            </a:r>
            <a:r>
              <a:rPr dirty="0" sz="2000" spc="-30">
                <a:latin typeface="Calibri"/>
                <a:cs typeface="Calibri"/>
              </a:rPr>
              <a:t> </a:t>
            </a:r>
            <a:r>
              <a:rPr dirty="0" sz="2000" spc="-20">
                <a:latin typeface="Calibri"/>
                <a:cs typeface="Calibri"/>
              </a:rPr>
              <a:t>they </a:t>
            </a:r>
            <a:r>
              <a:rPr dirty="0" sz="2000">
                <a:latin typeface="Calibri"/>
                <a:cs typeface="Calibri"/>
              </a:rPr>
              <a:t>can</a:t>
            </a:r>
            <a:r>
              <a:rPr dirty="0" sz="2000" spc="-5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be</a:t>
            </a:r>
            <a:r>
              <a:rPr dirty="0" sz="2000" spc="-7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mixed</a:t>
            </a:r>
            <a:r>
              <a:rPr dirty="0" sz="2000" spc="-6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properly</a:t>
            </a:r>
            <a:r>
              <a:rPr dirty="0" sz="2000" spc="1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with</a:t>
            </a:r>
            <a:r>
              <a:rPr dirty="0" sz="2000" spc="-6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the</a:t>
            </a:r>
            <a:r>
              <a:rPr dirty="0" sz="2000" spc="-7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proper</a:t>
            </a:r>
            <a:r>
              <a:rPr dirty="0" sz="2000" spc="-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carrier</a:t>
            </a:r>
            <a:r>
              <a:rPr dirty="0" sz="2000" spc="-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material..</a:t>
            </a:r>
            <a:endParaRPr sz="2000">
              <a:latin typeface="Calibri"/>
              <a:cs typeface="Calibri"/>
            </a:endParaRPr>
          </a:p>
          <a:p>
            <a:pPr marL="241300" indent="-229235">
              <a:lnSpc>
                <a:spcPts val="2290"/>
              </a:lnSpc>
              <a:spcBef>
                <a:spcPts val="710"/>
              </a:spcBef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dirty="0" sz="2000" spc="-10">
                <a:latin typeface="Calibri"/>
                <a:cs typeface="Calibri"/>
              </a:rPr>
              <a:t>Moreover</a:t>
            </a:r>
            <a:r>
              <a:rPr dirty="0" sz="2000" spc="-8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it</a:t>
            </a:r>
            <a:r>
              <a:rPr dirty="0" sz="2000" spc="4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is</a:t>
            </a:r>
            <a:r>
              <a:rPr dirty="0" sz="2000" spc="-6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not</a:t>
            </a:r>
            <a:r>
              <a:rPr dirty="0" sz="2000" spc="-2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advisable</a:t>
            </a:r>
            <a:r>
              <a:rPr dirty="0" sz="2000" spc="-5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to</a:t>
            </a:r>
            <a:r>
              <a:rPr dirty="0" sz="2000" spc="-4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keep</a:t>
            </a:r>
            <a:r>
              <a:rPr dirty="0" sz="2000" spc="3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conical</a:t>
            </a:r>
            <a:r>
              <a:rPr dirty="0" sz="2000" spc="-3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for</a:t>
            </a:r>
            <a:r>
              <a:rPr dirty="0" sz="2000" spc="1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a</a:t>
            </a:r>
            <a:r>
              <a:rPr dirty="0" sz="2000" spc="-1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long</a:t>
            </a:r>
            <a:r>
              <a:rPr dirty="0" sz="2000" spc="-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time</a:t>
            </a:r>
            <a:r>
              <a:rPr dirty="0" sz="2000" spc="-114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and</a:t>
            </a:r>
            <a:r>
              <a:rPr dirty="0" sz="2000" spc="-3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storage</a:t>
            </a:r>
            <a:r>
              <a:rPr dirty="0" sz="2000" spc="-114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because</a:t>
            </a:r>
            <a:r>
              <a:rPr dirty="0" sz="2000" spc="1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of</a:t>
            </a:r>
            <a:r>
              <a:rPr dirty="0" sz="2000" spc="-4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the</a:t>
            </a:r>
            <a:r>
              <a:rPr dirty="0" sz="2000" spc="-5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loss</a:t>
            </a:r>
            <a:r>
              <a:rPr dirty="0" sz="2000" spc="-6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of</a:t>
            </a:r>
            <a:r>
              <a:rPr dirty="0" sz="2000" spc="-40">
                <a:latin typeface="Calibri"/>
                <a:cs typeface="Calibri"/>
              </a:rPr>
              <a:t> </a:t>
            </a:r>
            <a:r>
              <a:rPr dirty="0" sz="2000" spc="-25">
                <a:latin typeface="Calibri"/>
                <a:cs typeface="Calibri"/>
              </a:rPr>
              <a:t>the</a:t>
            </a:r>
            <a:endParaRPr sz="2000">
              <a:latin typeface="Calibri"/>
              <a:cs typeface="Calibri"/>
            </a:endParaRPr>
          </a:p>
          <a:p>
            <a:pPr marL="241300">
              <a:lnSpc>
                <a:spcPts val="2290"/>
              </a:lnSpc>
            </a:pPr>
            <a:r>
              <a:rPr dirty="0" sz="2000">
                <a:latin typeface="Calibri"/>
                <a:cs typeface="Calibri"/>
              </a:rPr>
              <a:t>cell</a:t>
            </a:r>
            <a:r>
              <a:rPr dirty="0" sz="2000" spc="-10">
                <a:latin typeface="Calibri"/>
                <a:cs typeface="Calibri"/>
              </a:rPr>
              <a:t> </a:t>
            </a:r>
            <a:r>
              <a:rPr dirty="0" sz="2000" spc="-20">
                <a:latin typeface="Calibri"/>
                <a:cs typeface="Calibri"/>
              </a:rPr>
              <a:t>load.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2028" y="128206"/>
            <a:ext cx="7610475" cy="1302385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ts val="5005"/>
              </a:lnSpc>
              <a:spcBef>
                <a:spcPts val="130"/>
              </a:spcBef>
            </a:pPr>
            <a:r>
              <a:rPr dirty="0" u="sng" sz="4400">
                <a:solidFill>
                  <a:srgbClr val="6F2F9F"/>
                </a:solidFill>
                <a:uFill>
                  <a:solidFill>
                    <a:srgbClr val="6F2F9F"/>
                  </a:solidFill>
                </a:uFill>
              </a:rPr>
              <a:t>Application</a:t>
            </a:r>
            <a:r>
              <a:rPr dirty="0" u="sng" sz="4400" spc="-180">
                <a:solidFill>
                  <a:srgbClr val="6F2F9F"/>
                </a:solidFill>
                <a:uFill>
                  <a:solidFill>
                    <a:srgbClr val="6F2F9F"/>
                  </a:solidFill>
                </a:uFill>
              </a:rPr>
              <a:t> </a:t>
            </a:r>
            <a:r>
              <a:rPr dirty="0" u="sng" sz="4400">
                <a:solidFill>
                  <a:srgbClr val="6F2F9F"/>
                </a:solidFill>
                <a:uFill>
                  <a:solidFill>
                    <a:srgbClr val="6F2F9F"/>
                  </a:solidFill>
                </a:uFill>
              </a:rPr>
              <a:t>of</a:t>
            </a:r>
            <a:r>
              <a:rPr dirty="0" u="sng" sz="4400" spc="5">
                <a:solidFill>
                  <a:srgbClr val="6F2F9F"/>
                </a:solidFill>
                <a:uFill>
                  <a:solidFill>
                    <a:srgbClr val="6F2F9F"/>
                  </a:solidFill>
                </a:uFill>
              </a:rPr>
              <a:t> </a:t>
            </a:r>
            <a:r>
              <a:rPr dirty="0" u="sng" sz="4400">
                <a:solidFill>
                  <a:srgbClr val="6F2F9F"/>
                </a:solidFill>
                <a:uFill>
                  <a:solidFill>
                    <a:srgbClr val="6F2F9F"/>
                  </a:solidFill>
                </a:uFill>
              </a:rPr>
              <a:t>PSMs</a:t>
            </a:r>
            <a:r>
              <a:rPr dirty="0" u="sng" sz="4400" spc="-90">
                <a:solidFill>
                  <a:srgbClr val="6F2F9F"/>
                </a:solidFill>
                <a:uFill>
                  <a:solidFill>
                    <a:srgbClr val="6F2F9F"/>
                  </a:solidFill>
                </a:uFill>
              </a:rPr>
              <a:t> </a:t>
            </a:r>
            <a:r>
              <a:rPr dirty="0" u="sng" sz="4400">
                <a:solidFill>
                  <a:srgbClr val="6F2F9F"/>
                </a:solidFill>
                <a:uFill>
                  <a:solidFill>
                    <a:srgbClr val="6F2F9F"/>
                  </a:solidFill>
                </a:uFill>
              </a:rPr>
              <a:t>in</a:t>
            </a:r>
            <a:r>
              <a:rPr dirty="0" u="sng" sz="4400" spc="-30">
                <a:solidFill>
                  <a:srgbClr val="6F2F9F"/>
                </a:solidFill>
                <a:uFill>
                  <a:solidFill>
                    <a:srgbClr val="6F2F9F"/>
                  </a:solidFill>
                </a:uFill>
              </a:rPr>
              <a:t> </a:t>
            </a:r>
            <a:r>
              <a:rPr dirty="0" u="sng" sz="4400">
                <a:solidFill>
                  <a:srgbClr val="6F2F9F"/>
                </a:solidFill>
                <a:uFill>
                  <a:solidFill>
                    <a:srgbClr val="6F2F9F"/>
                  </a:solidFill>
                </a:uFill>
              </a:rPr>
              <a:t>crop</a:t>
            </a:r>
            <a:r>
              <a:rPr dirty="0" u="sng" sz="4400" spc="-85">
                <a:solidFill>
                  <a:srgbClr val="6F2F9F"/>
                </a:solidFill>
                <a:uFill>
                  <a:solidFill>
                    <a:srgbClr val="6F2F9F"/>
                  </a:solidFill>
                </a:uFill>
              </a:rPr>
              <a:t> </a:t>
            </a:r>
            <a:r>
              <a:rPr dirty="0" u="sng" sz="4400" spc="-10">
                <a:solidFill>
                  <a:srgbClr val="6F2F9F"/>
                </a:solidFill>
                <a:uFill>
                  <a:solidFill>
                    <a:srgbClr val="6F2F9F"/>
                  </a:solidFill>
                </a:uFill>
              </a:rPr>
              <a:t>plants</a:t>
            </a:r>
            <a:endParaRPr sz="4400"/>
          </a:p>
          <a:p>
            <a:pPr marL="12700">
              <a:lnSpc>
                <a:spcPts val="5005"/>
              </a:lnSpc>
            </a:pPr>
            <a:r>
              <a:rPr dirty="0" u="sng" sz="4400" spc="1075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 </a:t>
            </a:r>
            <a:r>
              <a:rPr dirty="0" u="sng" sz="440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In</a:t>
            </a:r>
            <a:r>
              <a:rPr dirty="0" u="sng" sz="4400" spc="-22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 </a:t>
            </a:r>
            <a:r>
              <a:rPr dirty="0" u="sng" sz="440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rice</a:t>
            </a:r>
            <a:r>
              <a:rPr dirty="0" u="sng" sz="4400" spc="-28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 </a:t>
            </a:r>
            <a:r>
              <a:rPr dirty="0" u="sng" sz="4400" spc="-1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cultivation</a:t>
            </a:r>
            <a:endParaRPr sz="4400"/>
          </a:p>
        </p:txBody>
      </p:sp>
      <p:sp>
        <p:nvSpPr>
          <p:cNvPr id="3" name="object 3" descr=""/>
          <p:cNvSpPr txBox="1"/>
          <p:nvPr/>
        </p:nvSpPr>
        <p:spPr>
          <a:xfrm>
            <a:off x="282257" y="2022792"/>
            <a:ext cx="10377170" cy="4521835"/>
          </a:xfrm>
          <a:prstGeom prst="rect">
            <a:avLst/>
          </a:prstGeom>
        </p:spPr>
        <p:txBody>
          <a:bodyPr wrap="square" lIns="0" tIns="48260" rIns="0" bIns="0" rtlCol="0" vert="horz">
            <a:spAutoFit/>
          </a:bodyPr>
          <a:lstStyle/>
          <a:p>
            <a:pPr marL="241300" marR="699770" indent="-229235">
              <a:lnSpc>
                <a:spcPts val="2180"/>
              </a:lnSpc>
              <a:spcBef>
                <a:spcPts val="380"/>
              </a:spcBef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dirty="0" sz="2000" b="1">
                <a:latin typeface="Calibri"/>
                <a:cs typeface="Calibri"/>
              </a:rPr>
              <a:t>The</a:t>
            </a:r>
            <a:r>
              <a:rPr dirty="0" sz="2000" spc="70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plant</a:t>
            </a:r>
            <a:r>
              <a:rPr dirty="0" sz="2000" spc="15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root</a:t>
            </a:r>
            <a:r>
              <a:rPr dirty="0" sz="2000" spc="-155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development</a:t>
            </a:r>
            <a:r>
              <a:rPr dirty="0" sz="2000" spc="-150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in</a:t>
            </a:r>
            <a:r>
              <a:rPr dirty="0" sz="2000" spc="-85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aerobic</a:t>
            </a:r>
            <a:r>
              <a:rPr dirty="0" sz="2000" spc="-150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rice</a:t>
            </a:r>
            <a:r>
              <a:rPr dirty="0" sz="2000" spc="-10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was</a:t>
            </a:r>
            <a:r>
              <a:rPr dirty="0" sz="2000" spc="55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affected</a:t>
            </a:r>
            <a:r>
              <a:rPr dirty="0" sz="2000" spc="-165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by</a:t>
            </a:r>
            <a:r>
              <a:rPr dirty="0" sz="2000" spc="-25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the</a:t>
            </a:r>
            <a:r>
              <a:rPr dirty="0" sz="2000" spc="75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application</a:t>
            </a:r>
            <a:r>
              <a:rPr dirty="0" sz="2000" spc="-80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of</a:t>
            </a:r>
            <a:r>
              <a:rPr dirty="0" sz="2000" spc="-10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organic</a:t>
            </a:r>
            <a:r>
              <a:rPr dirty="0" sz="2000" spc="-155" b="1">
                <a:latin typeface="Calibri"/>
                <a:cs typeface="Calibri"/>
              </a:rPr>
              <a:t> </a:t>
            </a:r>
            <a:r>
              <a:rPr dirty="0" sz="2000" spc="-20" b="1">
                <a:latin typeface="Calibri"/>
                <a:cs typeface="Calibri"/>
              </a:rPr>
              <a:t>acid </a:t>
            </a:r>
            <a:r>
              <a:rPr dirty="0" sz="2000" b="1">
                <a:latin typeface="Calibri"/>
                <a:cs typeface="Calibri"/>
              </a:rPr>
              <a:t>specially</a:t>
            </a:r>
            <a:r>
              <a:rPr dirty="0" sz="2000" spc="-140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oxalic</a:t>
            </a:r>
            <a:r>
              <a:rPr dirty="0" sz="2000" spc="-105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acid</a:t>
            </a:r>
            <a:r>
              <a:rPr dirty="0" sz="2000" spc="-35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PSPBand</a:t>
            </a:r>
            <a:r>
              <a:rPr dirty="0" sz="2000" spc="35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PR</a:t>
            </a:r>
            <a:r>
              <a:rPr dirty="0" sz="2000" spc="-20" b="1">
                <a:latin typeface="Calibri"/>
                <a:cs typeface="Calibri"/>
              </a:rPr>
              <a:t> </a:t>
            </a:r>
            <a:r>
              <a:rPr dirty="0" sz="2000" spc="-50" b="1">
                <a:latin typeface="Calibri"/>
                <a:cs typeface="Calibri"/>
              </a:rPr>
              <a:t>.</a:t>
            </a:r>
            <a:endParaRPr sz="2000">
              <a:latin typeface="Calibri"/>
              <a:cs typeface="Calibri"/>
            </a:endParaRPr>
          </a:p>
          <a:p>
            <a:pPr marL="241300" marR="5080" indent="-229235">
              <a:lnSpc>
                <a:spcPts val="2100"/>
              </a:lnSpc>
              <a:spcBef>
                <a:spcPts val="1040"/>
              </a:spcBef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dirty="0" sz="2000" b="1">
                <a:latin typeface="Calibri"/>
                <a:cs typeface="Calibri"/>
              </a:rPr>
              <a:t>external</a:t>
            </a:r>
            <a:r>
              <a:rPr dirty="0" sz="2000" spc="-114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application</a:t>
            </a:r>
            <a:r>
              <a:rPr dirty="0" sz="2000" spc="-95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of</a:t>
            </a:r>
            <a:r>
              <a:rPr dirty="0" sz="2000" spc="-25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organic</a:t>
            </a:r>
            <a:r>
              <a:rPr dirty="0" sz="2000" spc="-165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acid</a:t>
            </a:r>
            <a:r>
              <a:rPr dirty="0" sz="2000" spc="-15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along</a:t>
            </a:r>
            <a:r>
              <a:rPr dirty="0" sz="2000" spc="-50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with</a:t>
            </a:r>
            <a:r>
              <a:rPr dirty="0" sz="2000" spc="-15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PSB</a:t>
            </a:r>
            <a:r>
              <a:rPr dirty="0" sz="2000" spc="10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and</a:t>
            </a:r>
            <a:r>
              <a:rPr dirty="0" sz="2000" spc="60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Insoluble</a:t>
            </a:r>
            <a:r>
              <a:rPr dirty="0" sz="2000" spc="-105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Phosphorus</a:t>
            </a:r>
            <a:r>
              <a:rPr dirty="0" sz="2000" spc="-45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in</a:t>
            </a:r>
            <a:r>
              <a:rPr dirty="0" sz="2000" spc="-15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the</a:t>
            </a:r>
            <a:r>
              <a:rPr dirty="0" sz="2000" spc="50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solution</a:t>
            </a:r>
            <a:r>
              <a:rPr dirty="0" sz="2000" spc="-170" b="1">
                <a:latin typeface="Calibri"/>
                <a:cs typeface="Calibri"/>
              </a:rPr>
              <a:t> </a:t>
            </a:r>
            <a:r>
              <a:rPr dirty="0" sz="2000" spc="-25" b="1">
                <a:latin typeface="Calibri"/>
                <a:cs typeface="Calibri"/>
              </a:rPr>
              <a:t>and </a:t>
            </a:r>
            <a:r>
              <a:rPr dirty="0" sz="2000" b="1">
                <a:latin typeface="Calibri"/>
                <a:cs typeface="Calibri"/>
              </a:rPr>
              <a:t>this</a:t>
            </a:r>
            <a:r>
              <a:rPr dirty="0" sz="2000" spc="45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has</a:t>
            </a:r>
            <a:r>
              <a:rPr dirty="0" sz="2000" spc="50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a</a:t>
            </a:r>
            <a:r>
              <a:rPr dirty="0" sz="2000" spc="10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positive</a:t>
            </a:r>
            <a:r>
              <a:rPr dirty="0" sz="2000" spc="-100" b="1">
                <a:latin typeface="Calibri"/>
                <a:cs typeface="Calibri"/>
              </a:rPr>
              <a:t> </a:t>
            </a:r>
            <a:r>
              <a:rPr dirty="0" sz="2000" spc="-10" b="1">
                <a:latin typeface="Calibri"/>
                <a:cs typeface="Calibri"/>
              </a:rPr>
              <a:t>impact</a:t>
            </a:r>
            <a:r>
              <a:rPr dirty="0" sz="2000" spc="-75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on</a:t>
            </a:r>
            <a:r>
              <a:rPr dirty="0" sz="2000" spc="-5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the</a:t>
            </a:r>
            <a:r>
              <a:rPr dirty="0" sz="2000" spc="65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root</a:t>
            </a:r>
            <a:r>
              <a:rPr dirty="0" sz="2000" spc="-155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growth</a:t>
            </a:r>
            <a:r>
              <a:rPr dirty="0" sz="2000" spc="-85" b="1">
                <a:latin typeface="Calibri"/>
                <a:cs typeface="Calibri"/>
              </a:rPr>
              <a:t> </a:t>
            </a:r>
            <a:r>
              <a:rPr dirty="0" sz="2000" spc="-50" b="1">
                <a:latin typeface="Calibri"/>
                <a:cs typeface="Calibri"/>
              </a:rPr>
              <a:t>.</a:t>
            </a:r>
            <a:endParaRPr sz="2000">
              <a:latin typeface="Calibri"/>
              <a:cs typeface="Calibri"/>
            </a:endParaRPr>
          </a:p>
          <a:p>
            <a:pPr marL="355600" indent="-343535">
              <a:lnSpc>
                <a:spcPts val="2255"/>
              </a:lnSpc>
              <a:spcBef>
                <a:spcPts val="810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dirty="0" sz="2000" b="1">
                <a:latin typeface="Calibri"/>
                <a:cs typeface="Calibri"/>
              </a:rPr>
              <a:t>The</a:t>
            </a:r>
            <a:r>
              <a:rPr dirty="0" sz="2000" spc="25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bacterial</a:t>
            </a:r>
            <a:r>
              <a:rPr dirty="0" sz="2000" spc="-45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population</a:t>
            </a:r>
            <a:r>
              <a:rPr dirty="0" sz="2000" spc="-114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was</a:t>
            </a:r>
            <a:r>
              <a:rPr dirty="0" sz="2000" spc="-55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influenced</a:t>
            </a:r>
            <a:r>
              <a:rPr dirty="0" sz="2000" spc="-114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by</a:t>
            </a:r>
            <a:r>
              <a:rPr dirty="0" sz="2000" spc="15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the</a:t>
            </a:r>
            <a:r>
              <a:rPr dirty="0" sz="2000" spc="25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addition</a:t>
            </a:r>
            <a:r>
              <a:rPr dirty="0" sz="2000" spc="-35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of</a:t>
            </a:r>
            <a:r>
              <a:rPr dirty="0" sz="2000" spc="-120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organic</a:t>
            </a:r>
            <a:r>
              <a:rPr dirty="0" sz="2000" spc="-175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acid</a:t>
            </a:r>
            <a:r>
              <a:rPr dirty="0" sz="2000" spc="-35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the</a:t>
            </a:r>
            <a:r>
              <a:rPr dirty="0" sz="2000" spc="25" b="1">
                <a:latin typeface="Calibri"/>
                <a:cs typeface="Calibri"/>
              </a:rPr>
              <a:t> </a:t>
            </a:r>
            <a:r>
              <a:rPr dirty="0" sz="2000" spc="-10" b="1">
                <a:latin typeface="Calibri"/>
                <a:cs typeface="Calibri"/>
              </a:rPr>
              <a:t>oxalic</a:t>
            </a:r>
            <a:r>
              <a:rPr dirty="0" sz="2000" spc="-95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acid</a:t>
            </a:r>
            <a:r>
              <a:rPr dirty="0" sz="2000" spc="40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with</a:t>
            </a:r>
            <a:r>
              <a:rPr dirty="0" sz="2000" spc="-114" b="1">
                <a:latin typeface="Calibri"/>
                <a:cs typeface="Calibri"/>
              </a:rPr>
              <a:t> </a:t>
            </a:r>
            <a:r>
              <a:rPr dirty="0" sz="2000" spc="-25" b="1">
                <a:latin typeface="Calibri"/>
                <a:cs typeface="Calibri"/>
              </a:rPr>
              <a:t>PSB</a:t>
            </a:r>
            <a:endParaRPr sz="2000">
              <a:latin typeface="Calibri"/>
              <a:cs typeface="Calibri"/>
            </a:endParaRPr>
          </a:p>
          <a:p>
            <a:pPr marL="241300">
              <a:lnSpc>
                <a:spcPts val="2255"/>
              </a:lnSpc>
            </a:pPr>
            <a:r>
              <a:rPr dirty="0" sz="2000" b="1">
                <a:latin typeface="Calibri"/>
                <a:cs typeface="Calibri"/>
              </a:rPr>
              <a:t>and PR</a:t>
            </a:r>
            <a:r>
              <a:rPr dirty="0" sz="2000" spc="-35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increase</a:t>
            </a:r>
            <a:r>
              <a:rPr dirty="0" sz="2000" spc="-125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the</a:t>
            </a:r>
            <a:r>
              <a:rPr dirty="0" sz="2000" spc="10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plant</a:t>
            </a:r>
            <a:r>
              <a:rPr dirty="0" sz="2000" spc="-45" b="1">
                <a:latin typeface="Calibri"/>
                <a:cs typeface="Calibri"/>
              </a:rPr>
              <a:t> </a:t>
            </a:r>
            <a:r>
              <a:rPr dirty="0" sz="2000" spc="-10" b="1">
                <a:latin typeface="Calibri"/>
                <a:cs typeface="Calibri"/>
              </a:rPr>
              <a:t>Biomass.</a:t>
            </a:r>
            <a:endParaRPr sz="2000">
              <a:latin typeface="Calibri"/>
              <a:cs typeface="Calibri"/>
            </a:endParaRPr>
          </a:p>
          <a:p>
            <a:pPr marL="298450" indent="-286385">
              <a:lnSpc>
                <a:spcPct val="100000"/>
              </a:lnSpc>
              <a:spcBef>
                <a:spcPts val="825"/>
              </a:spcBef>
              <a:buFont typeface="Arial"/>
              <a:buChar char="•"/>
              <a:tabLst>
                <a:tab pos="298450" algn="l"/>
                <a:tab pos="299085" algn="l"/>
              </a:tabLst>
            </a:pPr>
            <a:r>
              <a:rPr dirty="0" sz="2000" b="1">
                <a:latin typeface="Calibri"/>
                <a:cs typeface="Calibri"/>
              </a:rPr>
              <a:t>Hormones</a:t>
            </a:r>
            <a:r>
              <a:rPr dirty="0" sz="2000" spc="-125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IA</a:t>
            </a:r>
            <a:r>
              <a:rPr dirty="0" sz="2000" spc="-85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that</a:t>
            </a:r>
            <a:r>
              <a:rPr dirty="0" sz="2000" spc="70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might</a:t>
            </a:r>
            <a:r>
              <a:rPr dirty="0" sz="2000" spc="-85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have</a:t>
            </a:r>
            <a:r>
              <a:rPr dirty="0" sz="2000" spc="-30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an</a:t>
            </a:r>
            <a:r>
              <a:rPr dirty="0" sz="2000" spc="60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influence</a:t>
            </a:r>
            <a:r>
              <a:rPr dirty="0" sz="2000" spc="-110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on</a:t>
            </a:r>
            <a:r>
              <a:rPr dirty="0" sz="2000" spc="-20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road</a:t>
            </a:r>
            <a:r>
              <a:rPr dirty="0" sz="2000" spc="-100" b="1">
                <a:latin typeface="Calibri"/>
                <a:cs typeface="Calibri"/>
              </a:rPr>
              <a:t> </a:t>
            </a:r>
            <a:r>
              <a:rPr dirty="0" sz="2000" spc="-10" b="1">
                <a:latin typeface="Calibri"/>
                <a:cs typeface="Calibri"/>
              </a:rPr>
              <a:t>growth.</a:t>
            </a:r>
            <a:endParaRPr sz="2000">
              <a:latin typeface="Calibri"/>
              <a:cs typeface="Calibri"/>
            </a:endParaRPr>
          </a:p>
          <a:p>
            <a:pPr marL="298450" indent="-286385">
              <a:lnSpc>
                <a:spcPct val="100000"/>
              </a:lnSpc>
              <a:spcBef>
                <a:spcPts val="755"/>
              </a:spcBef>
              <a:buFont typeface="Arial"/>
              <a:buChar char="•"/>
              <a:tabLst>
                <a:tab pos="298450" algn="l"/>
                <a:tab pos="299085" algn="l"/>
              </a:tabLst>
            </a:pPr>
            <a:r>
              <a:rPr dirty="0" sz="2000" b="1">
                <a:latin typeface="Calibri"/>
                <a:cs typeface="Calibri"/>
              </a:rPr>
              <a:t>The</a:t>
            </a:r>
            <a:r>
              <a:rPr dirty="0" sz="2000" spc="50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extensive</a:t>
            </a:r>
            <a:r>
              <a:rPr dirty="0" sz="2000" spc="-110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root</a:t>
            </a:r>
            <a:r>
              <a:rPr dirty="0" sz="2000" spc="-165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growth</a:t>
            </a:r>
            <a:r>
              <a:rPr dirty="0" sz="2000" spc="-175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increase</a:t>
            </a:r>
            <a:r>
              <a:rPr dirty="0" sz="2000" spc="-105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the</a:t>
            </a:r>
            <a:r>
              <a:rPr dirty="0" sz="2000" spc="50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nutrient</a:t>
            </a:r>
            <a:r>
              <a:rPr dirty="0" sz="2000" spc="-85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update</a:t>
            </a:r>
            <a:r>
              <a:rPr dirty="0" sz="2000" spc="120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from</a:t>
            </a:r>
            <a:r>
              <a:rPr dirty="0" sz="2000" spc="-135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the</a:t>
            </a:r>
            <a:r>
              <a:rPr dirty="0" sz="2000" spc="-30" b="1">
                <a:latin typeface="Calibri"/>
                <a:cs typeface="Calibri"/>
              </a:rPr>
              <a:t> </a:t>
            </a:r>
            <a:r>
              <a:rPr dirty="0" sz="2000" spc="-10" b="1">
                <a:latin typeface="Calibri"/>
                <a:cs typeface="Calibri"/>
              </a:rPr>
              <a:t>surrounding.</a:t>
            </a:r>
            <a:endParaRPr sz="2000">
              <a:latin typeface="Calibri"/>
              <a:cs typeface="Calibri"/>
            </a:endParaRPr>
          </a:p>
          <a:p>
            <a:pPr marL="241300" marR="43180" indent="-229235">
              <a:lnSpc>
                <a:spcPts val="2180"/>
              </a:lnSpc>
              <a:spcBef>
                <a:spcPts val="1010"/>
              </a:spcBef>
              <a:buFont typeface="Arial"/>
              <a:buChar char="•"/>
              <a:tabLst>
                <a:tab pos="298450" algn="l"/>
                <a:tab pos="299085" algn="l"/>
              </a:tabLst>
            </a:pPr>
            <a:r>
              <a:rPr dirty="0"/>
              <a:t>	</a:t>
            </a:r>
            <a:r>
              <a:rPr dirty="0" sz="2000" b="1">
                <a:latin typeface="Calibri"/>
                <a:cs typeface="Calibri"/>
              </a:rPr>
              <a:t>The</a:t>
            </a:r>
            <a:r>
              <a:rPr dirty="0" sz="2000" spc="55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organic</a:t>
            </a:r>
            <a:r>
              <a:rPr dirty="0" sz="2000" spc="-160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acid</a:t>
            </a:r>
            <a:r>
              <a:rPr dirty="0" sz="2000" spc="-15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serves</a:t>
            </a:r>
            <a:r>
              <a:rPr dirty="0" sz="2000" spc="-114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as</a:t>
            </a:r>
            <a:r>
              <a:rPr dirty="0" sz="2000" spc="-40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the</a:t>
            </a:r>
            <a:r>
              <a:rPr dirty="0" sz="2000" spc="55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source</a:t>
            </a:r>
            <a:r>
              <a:rPr dirty="0" sz="2000" spc="-20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of</a:t>
            </a:r>
            <a:r>
              <a:rPr dirty="0" sz="2000" spc="-105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carbon</a:t>
            </a:r>
            <a:r>
              <a:rPr dirty="0" sz="2000" spc="-10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for</a:t>
            </a:r>
            <a:r>
              <a:rPr dirty="0" sz="2000" spc="-100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the</a:t>
            </a:r>
            <a:r>
              <a:rPr dirty="0" sz="2000" spc="55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microorganism</a:t>
            </a:r>
            <a:r>
              <a:rPr dirty="0" sz="2000" spc="-135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and</a:t>
            </a:r>
            <a:r>
              <a:rPr dirty="0" sz="2000" spc="-10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effects</a:t>
            </a:r>
            <a:r>
              <a:rPr dirty="0" sz="2000" spc="-120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the</a:t>
            </a:r>
            <a:r>
              <a:rPr dirty="0" sz="2000" spc="-20" b="1">
                <a:latin typeface="Calibri"/>
                <a:cs typeface="Calibri"/>
              </a:rPr>
              <a:t> </a:t>
            </a:r>
            <a:r>
              <a:rPr dirty="0" sz="2000" spc="-10" b="1">
                <a:latin typeface="Calibri"/>
                <a:cs typeface="Calibri"/>
              </a:rPr>
              <a:t>microbial </a:t>
            </a:r>
            <a:r>
              <a:rPr dirty="0" sz="2000" b="1">
                <a:latin typeface="Calibri"/>
                <a:cs typeface="Calibri"/>
              </a:rPr>
              <a:t>population</a:t>
            </a:r>
            <a:r>
              <a:rPr dirty="0" sz="2000" spc="-114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as well</a:t>
            </a:r>
            <a:r>
              <a:rPr dirty="0" sz="2000" spc="-130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as</a:t>
            </a:r>
            <a:r>
              <a:rPr dirty="0" sz="2000" spc="5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the</a:t>
            </a:r>
            <a:r>
              <a:rPr dirty="0" sz="2000" spc="25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plant</a:t>
            </a:r>
            <a:r>
              <a:rPr dirty="0" sz="2000" spc="-35" b="1">
                <a:latin typeface="Calibri"/>
                <a:cs typeface="Calibri"/>
              </a:rPr>
              <a:t> </a:t>
            </a:r>
            <a:r>
              <a:rPr dirty="0" sz="2000" spc="-10" b="1">
                <a:latin typeface="Calibri"/>
                <a:cs typeface="Calibri"/>
              </a:rPr>
              <a:t>growth.</a:t>
            </a:r>
            <a:endParaRPr sz="2000">
              <a:latin typeface="Calibri"/>
              <a:cs typeface="Calibri"/>
            </a:endParaRPr>
          </a:p>
          <a:p>
            <a:pPr marL="241300" marR="297180" indent="-229235">
              <a:lnSpc>
                <a:spcPts val="2180"/>
              </a:lnSpc>
              <a:spcBef>
                <a:spcPts val="975"/>
              </a:spcBef>
              <a:buFont typeface="Arial"/>
              <a:buChar char="•"/>
              <a:tabLst>
                <a:tab pos="298450" algn="l"/>
                <a:tab pos="299085" algn="l"/>
              </a:tabLst>
            </a:pPr>
            <a:r>
              <a:rPr dirty="0"/>
              <a:t>	</a:t>
            </a:r>
            <a:r>
              <a:rPr dirty="0" sz="2000" b="1">
                <a:latin typeface="Calibri"/>
                <a:cs typeface="Calibri"/>
              </a:rPr>
              <a:t>With</a:t>
            </a:r>
            <a:r>
              <a:rPr dirty="0" sz="2000" spc="-15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the</a:t>
            </a:r>
            <a:r>
              <a:rPr dirty="0" sz="2000" spc="55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production</a:t>
            </a:r>
            <a:r>
              <a:rPr dirty="0" sz="2000" spc="-90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of</a:t>
            </a:r>
            <a:r>
              <a:rPr dirty="0" sz="2000" spc="-25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organic</a:t>
            </a:r>
            <a:r>
              <a:rPr dirty="0" sz="2000" spc="-165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acid</a:t>
            </a:r>
            <a:r>
              <a:rPr dirty="0" sz="2000" spc="-10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in</a:t>
            </a:r>
            <a:r>
              <a:rPr dirty="0" sz="2000" spc="-15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higher</a:t>
            </a:r>
            <a:r>
              <a:rPr dirty="0" sz="2000" spc="-25" b="1">
                <a:latin typeface="Calibri"/>
                <a:cs typeface="Calibri"/>
              </a:rPr>
              <a:t> </a:t>
            </a:r>
            <a:r>
              <a:rPr dirty="0" sz="2000" spc="-10" b="1">
                <a:latin typeface="Calibri"/>
                <a:cs typeface="Calibri"/>
              </a:rPr>
              <a:t>amount</a:t>
            </a:r>
            <a:r>
              <a:rPr dirty="0" sz="2000" spc="-80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of</a:t>
            </a:r>
            <a:r>
              <a:rPr dirty="0" sz="2000" spc="-25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phosphorus</a:t>
            </a:r>
            <a:r>
              <a:rPr dirty="0" sz="2000" spc="-40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in</a:t>
            </a:r>
            <a:r>
              <a:rPr dirty="0" sz="2000" spc="-10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soil</a:t>
            </a:r>
            <a:r>
              <a:rPr dirty="0" sz="2000" spc="-110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plant</a:t>
            </a:r>
            <a:r>
              <a:rPr dirty="0" sz="2000" spc="70" b="1">
                <a:latin typeface="Calibri"/>
                <a:cs typeface="Calibri"/>
              </a:rPr>
              <a:t> </a:t>
            </a:r>
            <a:r>
              <a:rPr dirty="0" sz="2000" spc="-10" b="1">
                <a:latin typeface="Calibri"/>
                <a:cs typeface="Calibri"/>
              </a:rPr>
              <a:t>Phosphorus </a:t>
            </a:r>
            <a:r>
              <a:rPr dirty="0" sz="2000" b="1">
                <a:latin typeface="Calibri"/>
                <a:cs typeface="Calibri"/>
              </a:rPr>
              <a:t>update</a:t>
            </a:r>
            <a:r>
              <a:rPr dirty="0" sz="2000" spc="-5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and</a:t>
            </a:r>
            <a:r>
              <a:rPr dirty="0" sz="2000" spc="15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result</a:t>
            </a:r>
            <a:r>
              <a:rPr dirty="0" sz="2000" spc="-180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plant</a:t>
            </a:r>
            <a:r>
              <a:rPr dirty="0" sz="2000" spc="20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higher</a:t>
            </a:r>
            <a:r>
              <a:rPr dirty="0" sz="2000" spc="-65" b="1">
                <a:latin typeface="Calibri"/>
                <a:cs typeface="Calibri"/>
              </a:rPr>
              <a:t> </a:t>
            </a:r>
            <a:r>
              <a:rPr dirty="0" sz="2000" spc="-10" b="1">
                <a:latin typeface="Calibri"/>
                <a:cs typeface="Calibri"/>
              </a:rPr>
              <a:t>Biomass.</a:t>
            </a:r>
            <a:endParaRPr sz="2000">
              <a:latin typeface="Calibri"/>
              <a:cs typeface="Calibri"/>
            </a:endParaRPr>
          </a:p>
          <a:p>
            <a:pPr marL="241300" indent="-229235">
              <a:lnSpc>
                <a:spcPct val="100000"/>
              </a:lnSpc>
              <a:spcBef>
                <a:spcPts val="715"/>
              </a:spcBef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dirty="0" sz="2000" b="1">
                <a:latin typeface="Calibri"/>
                <a:cs typeface="Calibri"/>
              </a:rPr>
              <a:t>This</a:t>
            </a:r>
            <a:r>
              <a:rPr dirty="0" sz="2000" spc="65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application</a:t>
            </a:r>
            <a:r>
              <a:rPr dirty="0" sz="2000" spc="-75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is</a:t>
            </a:r>
            <a:r>
              <a:rPr dirty="0" sz="2000" spc="-15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considered</a:t>
            </a:r>
            <a:r>
              <a:rPr dirty="0" sz="2000" spc="-160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in</a:t>
            </a:r>
            <a:r>
              <a:rPr dirty="0" sz="2000" spc="-75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rice cultivation</a:t>
            </a:r>
            <a:r>
              <a:rPr dirty="0" sz="2000" spc="-155" b="1">
                <a:latin typeface="Calibri"/>
                <a:cs typeface="Calibri"/>
              </a:rPr>
              <a:t> </a:t>
            </a:r>
            <a:r>
              <a:rPr dirty="0" sz="2000" spc="-10" b="1">
                <a:latin typeface="Calibri"/>
                <a:cs typeface="Calibri"/>
              </a:rPr>
              <a:t>system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7575" y="609282"/>
            <a:ext cx="4401820" cy="701040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u="sng" sz="440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In</a:t>
            </a:r>
            <a:r>
              <a:rPr dirty="0" u="sng" sz="4400" spc="-155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 </a:t>
            </a:r>
            <a:r>
              <a:rPr dirty="0" u="sng" sz="440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wheat</a:t>
            </a:r>
            <a:r>
              <a:rPr dirty="0" u="sng" sz="4400" spc="-25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 </a:t>
            </a:r>
            <a:r>
              <a:rPr dirty="0" u="sng" sz="4400" spc="-1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cultivation</a:t>
            </a:r>
            <a:endParaRPr sz="4400"/>
          </a:p>
        </p:txBody>
      </p:sp>
      <p:sp>
        <p:nvSpPr>
          <p:cNvPr id="3" name="object 3" descr=""/>
          <p:cNvSpPr txBox="1"/>
          <p:nvPr/>
        </p:nvSpPr>
        <p:spPr>
          <a:xfrm>
            <a:off x="917575" y="1718309"/>
            <a:ext cx="10024745" cy="4031615"/>
          </a:xfrm>
          <a:prstGeom prst="rect">
            <a:avLst/>
          </a:prstGeom>
        </p:spPr>
        <p:txBody>
          <a:bodyPr wrap="square" lIns="0" tIns="63500" rIns="0" bIns="0" rtlCol="0" vert="horz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500"/>
              </a:spcBef>
              <a:buFont typeface="Arial"/>
              <a:buChar char="•"/>
              <a:tabLst>
                <a:tab pos="241935" algn="l"/>
              </a:tabLst>
            </a:pPr>
            <a:r>
              <a:rPr dirty="0" sz="2600">
                <a:latin typeface="Calibri"/>
                <a:cs typeface="Calibri"/>
              </a:rPr>
              <a:t>Bacterial</a:t>
            </a:r>
            <a:r>
              <a:rPr dirty="0" sz="2600" spc="-145">
                <a:latin typeface="Calibri"/>
                <a:cs typeface="Calibri"/>
              </a:rPr>
              <a:t> </a:t>
            </a:r>
            <a:r>
              <a:rPr dirty="0" sz="2600">
                <a:latin typeface="Calibri"/>
                <a:cs typeface="Calibri"/>
              </a:rPr>
              <a:t>inoculation</a:t>
            </a:r>
            <a:r>
              <a:rPr dirty="0" sz="2600" spc="-30">
                <a:latin typeface="Calibri"/>
                <a:cs typeface="Calibri"/>
              </a:rPr>
              <a:t> </a:t>
            </a:r>
            <a:r>
              <a:rPr dirty="0" sz="2600">
                <a:latin typeface="Calibri"/>
                <a:cs typeface="Calibri"/>
              </a:rPr>
              <a:t>affected</a:t>
            </a:r>
            <a:r>
              <a:rPr dirty="0" sz="2600" spc="-175">
                <a:latin typeface="Calibri"/>
                <a:cs typeface="Calibri"/>
              </a:rPr>
              <a:t> </a:t>
            </a:r>
            <a:r>
              <a:rPr dirty="0" sz="2600">
                <a:latin typeface="Calibri"/>
                <a:cs typeface="Calibri"/>
              </a:rPr>
              <a:t>the</a:t>
            </a:r>
            <a:r>
              <a:rPr dirty="0" sz="2600" spc="-95">
                <a:latin typeface="Calibri"/>
                <a:cs typeface="Calibri"/>
              </a:rPr>
              <a:t> </a:t>
            </a:r>
            <a:r>
              <a:rPr dirty="0" sz="2600">
                <a:latin typeface="Calibri"/>
                <a:cs typeface="Calibri"/>
              </a:rPr>
              <a:t>early</a:t>
            </a:r>
            <a:r>
              <a:rPr dirty="0" sz="2600" spc="15">
                <a:latin typeface="Calibri"/>
                <a:cs typeface="Calibri"/>
              </a:rPr>
              <a:t> </a:t>
            </a:r>
            <a:r>
              <a:rPr dirty="0" sz="2600">
                <a:latin typeface="Calibri"/>
                <a:cs typeface="Calibri"/>
              </a:rPr>
              <a:t>plant</a:t>
            </a:r>
            <a:r>
              <a:rPr dirty="0" sz="2600" spc="-50">
                <a:latin typeface="Calibri"/>
                <a:cs typeface="Calibri"/>
              </a:rPr>
              <a:t> </a:t>
            </a:r>
            <a:r>
              <a:rPr dirty="0" sz="2600">
                <a:latin typeface="Calibri"/>
                <a:cs typeface="Calibri"/>
              </a:rPr>
              <a:t>growth</a:t>
            </a:r>
            <a:r>
              <a:rPr dirty="0" sz="2600" spc="50">
                <a:latin typeface="Calibri"/>
                <a:cs typeface="Calibri"/>
              </a:rPr>
              <a:t> </a:t>
            </a:r>
            <a:r>
              <a:rPr dirty="0" sz="2600">
                <a:latin typeface="Calibri"/>
                <a:cs typeface="Calibri"/>
              </a:rPr>
              <a:t>of</a:t>
            </a:r>
            <a:r>
              <a:rPr dirty="0" sz="2600" spc="-45">
                <a:latin typeface="Calibri"/>
                <a:cs typeface="Calibri"/>
              </a:rPr>
              <a:t> </a:t>
            </a:r>
            <a:r>
              <a:rPr dirty="0" sz="2600">
                <a:latin typeface="Calibri"/>
                <a:cs typeface="Calibri"/>
              </a:rPr>
              <a:t>wheat</a:t>
            </a:r>
            <a:r>
              <a:rPr dirty="0" sz="2600" spc="-50">
                <a:latin typeface="Calibri"/>
                <a:cs typeface="Calibri"/>
              </a:rPr>
              <a:t> </a:t>
            </a:r>
            <a:r>
              <a:rPr dirty="0" sz="2600">
                <a:latin typeface="Calibri"/>
                <a:cs typeface="Calibri"/>
              </a:rPr>
              <a:t>and</a:t>
            </a:r>
            <a:r>
              <a:rPr dirty="0" sz="2600" spc="-30">
                <a:latin typeface="Calibri"/>
                <a:cs typeface="Calibri"/>
              </a:rPr>
              <a:t> </a:t>
            </a:r>
            <a:r>
              <a:rPr dirty="0" sz="2600" spc="-10">
                <a:latin typeface="Calibri"/>
                <a:cs typeface="Calibri"/>
              </a:rPr>
              <a:t>maize.</a:t>
            </a:r>
            <a:endParaRPr sz="2600">
              <a:latin typeface="Calibri"/>
              <a:cs typeface="Calibri"/>
            </a:endParaRPr>
          </a:p>
          <a:p>
            <a:pPr marL="241300" marR="60960" indent="-229235">
              <a:lnSpc>
                <a:spcPct val="79500"/>
              </a:lnSpc>
              <a:spcBef>
                <a:spcPts val="1050"/>
              </a:spcBef>
              <a:buFont typeface="Arial"/>
              <a:buChar char="•"/>
              <a:tabLst>
                <a:tab pos="241935" algn="l"/>
              </a:tabLst>
            </a:pPr>
            <a:r>
              <a:rPr dirty="0" sz="2600">
                <a:latin typeface="Calibri"/>
                <a:cs typeface="Calibri"/>
              </a:rPr>
              <a:t>The</a:t>
            </a:r>
            <a:r>
              <a:rPr dirty="0" sz="2600" spc="-30">
                <a:latin typeface="Calibri"/>
                <a:cs typeface="Calibri"/>
              </a:rPr>
              <a:t> </a:t>
            </a:r>
            <a:r>
              <a:rPr dirty="0" sz="2600">
                <a:latin typeface="Calibri"/>
                <a:cs typeface="Calibri"/>
              </a:rPr>
              <a:t>bacterial</a:t>
            </a:r>
            <a:r>
              <a:rPr dirty="0" sz="2600" spc="-65">
                <a:latin typeface="Calibri"/>
                <a:cs typeface="Calibri"/>
              </a:rPr>
              <a:t> </a:t>
            </a:r>
            <a:r>
              <a:rPr dirty="0" sz="2600">
                <a:latin typeface="Calibri"/>
                <a:cs typeface="Calibri"/>
              </a:rPr>
              <a:t>strains</a:t>
            </a:r>
            <a:r>
              <a:rPr dirty="0" sz="2600" spc="-120">
                <a:latin typeface="Calibri"/>
                <a:cs typeface="Calibri"/>
              </a:rPr>
              <a:t> </a:t>
            </a:r>
            <a:r>
              <a:rPr dirty="0" sz="2600">
                <a:latin typeface="Calibri"/>
                <a:cs typeface="Calibri"/>
              </a:rPr>
              <a:t>of</a:t>
            </a:r>
            <a:r>
              <a:rPr dirty="0" sz="2600" spc="30">
                <a:latin typeface="Calibri"/>
                <a:cs typeface="Calibri"/>
              </a:rPr>
              <a:t> </a:t>
            </a:r>
            <a:r>
              <a:rPr dirty="0" sz="2600">
                <a:latin typeface="Calibri"/>
                <a:cs typeface="Calibri"/>
              </a:rPr>
              <a:t>bacillus</a:t>
            </a:r>
            <a:r>
              <a:rPr dirty="0" sz="2600" spc="-45">
                <a:latin typeface="Calibri"/>
                <a:cs typeface="Calibri"/>
              </a:rPr>
              <a:t> </a:t>
            </a:r>
            <a:r>
              <a:rPr dirty="0" sz="2600">
                <a:latin typeface="Calibri"/>
                <a:cs typeface="Calibri"/>
              </a:rPr>
              <a:t>and</a:t>
            </a:r>
            <a:r>
              <a:rPr dirty="0" sz="2600" spc="-25">
                <a:latin typeface="Calibri"/>
                <a:cs typeface="Calibri"/>
              </a:rPr>
              <a:t> </a:t>
            </a:r>
            <a:r>
              <a:rPr dirty="0" sz="2600">
                <a:latin typeface="Calibri"/>
                <a:cs typeface="Calibri"/>
              </a:rPr>
              <a:t>pseudomonas</a:t>
            </a:r>
            <a:r>
              <a:rPr dirty="0" sz="2600" spc="-45">
                <a:latin typeface="Calibri"/>
                <a:cs typeface="Calibri"/>
              </a:rPr>
              <a:t> </a:t>
            </a:r>
            <a:r>
              <a:rPr dirty="0" sz="2600">
                <a:latin typeface="Calibri"/>
                <a:cs typeface="Calibri"/>
              </a:rPr>
              <a:t>has</a:t>
            </a:r>
            <a:r>
              <a:rPr dirty="0" sz="2600" spc="-40">
                <a:latin typeface="Calibri"/>
                <a:cs typeface="Calibri"/>
              </a:rPr>
              <a:t> </a:t>
            </a:r>
            <a:r>
              <a:rPr dirty="0" sz="2600">
                <a:latin typeface="Calibri"/>
                <a:cs typeface="Calibri"/>
              </a:rPr>
              <a:t>a</a:t>
            </a:r>
            <a:r>
              <a:rPr dirty="0" sz="2600" spc="15">
                <a:latin typeface="Calibri"/>
                <a:cs typeface="Calibri"/>
              </a:rPr>
              <a:t> </a:t>
            </a:r>
            <a:r>
              <a:rPr dirty="0" sz="2600">
                <a:latin typeface="Calibri"/>
                <a:cs typeface="Calibri"/>
              </a:rPr>
              <a:t>significant</a:t>
            </a:r>
            <a:r>
              <a:rPr dirty="0" sz="2600" spc="-120">
                <a:latin typeface="Calibri"/>
                <a:cs typeface="Calibri"/>
              </a:rPr>
              <a:t> </a:t>
            </a:r>
            <a:r>
              <a:rPr dirty="0" sz="2600" spc="-10">
                <a:latin typeface="Calibri"/>
                <a:cs typeface="Calibri"/>
              </a:rPr>
              <a:t>effect </a:t>
            </a:r>
            <a:r>
              <a:rPr dirty="0" sz="2600">
                <a:latin typeface="Calibri"/>
                <a:cs typeface="Calibri"/>
              </a:rPr>
              <a:t>on</a:t>
            </a:r>
            <a:r>
              <a:rPr dirty="0" sz="2600" spc="-40">
                <a:latin typeface="Calibri"/>
                <a:cs typeface="Calibri"/>
              </a:rPr>
              <a:t> </a:t>
            </a:r>
            <a:r>
              <a:rPr dirty="0" sz="2600">
                <a:latin typeface="Calibri"/>
                <a:cs typeface="Calibri"/>
              </a:rPr>
              <a:t>the</a:t>
            </a:r>
            <a:r>
              <a:rPr dirty="0" sz="2600" spc="-40">
                <a:latin typeface="Calibri"/>
                <a:cs typeface="Calibri"/>
              </a:rPr>
              <a:t> </a:t>
            </a:r>
            <a:r>
              <a:rPr dirty="0" sz="2600">
                <a:latin typeface="Calibri"/>
                <a:cs typeface="Calibri"/>
              </a:rPr>
              <a:t>growth</a:t>
            </a:r>
            <a:r>
              <a:rPr dirty="0" sz="2600" spc="40">
                <a:latin typeface="Calibri"/>
                <a:cs typeface="Calibri"/>
              </a:rPr>
              <a:t> </a:t>
            </a:r>
            <a:r>
              <a:rPr dirty="0" sz="2600">
                <a:latin typeface="Calibri"/>
                <a:cs typeface="Calibri"/>
              </a:rPr>
              <a:t>of</a:t>
            </a:r>
            <a:r>
              <a:rPr dirty="0" sz="2600" spc="10">
                <a:latin typeface="Calibri"/>
                <a:cs typeface="Calibri"/>
              </a:rPr>
              <a:t> </a:t>
            </a:r>
            <a:r>
              <a:rPr dirty="0" sz="2600">
                <a:latin typeface="Calibri"/>
                <a:cs typeface="Calibri"/>
              </a:rPr>
              <a:t>the</a:t>
            </a:r>
            <a:r>
              <a:rPr dirty="0" sz="2600" spc="-110">
                <a:latin typeface="Calibri"/>
                <a:cs typeface="Calibri"/>
              </a:rPr>
              <a:t> </a:t>
            </a:r>
            <a:r>
              <a:rPr dirty="0" sz="2600">
                <a:latin typeface="Calibri"/>
                <a:cs typeface="Calibri"/>
              </a:rPr>
              <a:t>wheat</a:t>
            </a:r>
            <a:r>
              <a:rPr dirty="0" sz="2600" spc="-55">
                <a:latin typeface="Calibri"/>
                <a:cs typeface="Calibri"/>
              </a:rPr>
              <a:t> </a:t>
            </a:r>
            <a:r>
              <a:rPr dirty="0" sz="2600">
                <a:latin typeface="Calibri"/>
                <a:cs typeface="Calibri"/>
              </a:rPr>
              <a:t>wheat</a:t>
            </a:r>
            <a:r>
              <a:rPr dirty="0" sz="2600" spc="-55">
                <a:latin typeface="Calibri"/>
                <a:cs typeface="Calibri"/>
              </a:rPr>
              <a:t> </a:t>
            </a:r>
            <a:r>
              <a:rPr dirty="0" sz="2600">
                <a:latin typeface="Calibri"/>
                <a:cs typeface="Calibri"/>
              </a:rPr>
              <a:t>in</a:t>
            </a:r>
            <a:r>
              <a:rPr dirty="0" sz="2600" spc="-40">
                <a:latin typeface="Calibri"/>
                <a:cs typeface="Calibri"/>
              </a:rPr>
              <a:t> </a:t>
            </a:r>
            <a:r>
              <a:rPr dirty="0" sz="2600">
                <a:latin typeface="Calibri"/>
                <a:cs typeface="Calibri"/>
              </a:rPr>
              <a:t>nutrient</a:t>
            </a:r>
            <a:r>
              <a:rPr dirty="0" sz="2600" spc="5">
                <a:latin typeface="Calibri"/>
                <a:cs typeface="Calibri"/>
              </a:rPr>
              <a:t> </a:t>
            </a:r>
            <a:r>
              <a:rPr dirty="0" sz="2600">
                <a:latin typeface="Calibri"/>
                <a:cs typeface="Calibri"/>
              </a:rPr>
              <a:t>poor</a:t>
            </a:r>
            <a:r>
              <a:rPr dirty="0" sz="2600" spc="60">
                <a:latin typeface="Calibri"/>
                <a:cs typeface="Calibri"/>
              </a:rPr>
              <a:t> </a:t>
            </a:r>
            <a:r>
              <a:rPr dirty="0" sz="2600">
                <a:latin typeface="Calibri"/>
                <a:cs typeface="Calibri"/>
              </a:rPr>
              <a:t>soil</a:t>
            </a:r>
            <a:r>
              <a:rPr dirty="0" sz="2600" spc="-20">
                <a:latin typeface="Calibri"/>
                <a:cs typeface="Calibri"/>
              </a:rPr>
              <a:t> </a:t>
            </a:r>
            <a:r>
              <a:rPr dirty="0" sz="2600">
                <a:latin typeface="Calibri"/>
                <a:cs typeface="Calibri"/>
              </a:rPr>
              <a:t>by</a:t>
            </a:r>
            <a:r>
              <a:rPr dirty="0" sz="2600" spc="-65">
                <a:latin typeface="Calibri"/>
                <a:cs typeface="Calibri"/>
              </a:rPr>
              <a:t> </a:t>
            </a:r>
            <a:r>
              <a:rPr dirty="0" sz="2600">
                <a:latin typeface="Calibri"/>
                <a:cs typeface="Calibri"/>
              </a:rPr>
              <a:t>non</a:t>
            </a:r>
            <a:r>
              <a:rPr dirty="0" sz="2600" spc="40">
                <a:latin typeface="Calibri"/>
                <a:cs typeface="Calibri"/>
              </a:rPr>
              <a:t> </a:t>
            </a:r>
            <a:r>
              <a:rPr dirty="0" sz="2600" spc="-10">
                <a:latin typeface="Calibri"/>
                <a:cs typeface="Calibri"/>
              </a:rPr>
              <a:t>treated </a:t>
            </a:r>
            <a:r>
              <a:rPr dirty="0" sz="2600">
                <a:latin typeface="Calibri"/>
                <a:cs typeface="Calibri"/>
              </a:rPr>
              <a:t>plants</a:t>
            </a:r>
            <a:r>
              <a:rPr dirty="0" sz="2600" spc="-65">
                <a:latin typeface="Calibri"/>
                <a:cs typeface="Calibri"/>
              </a:rPr>
              <a:t> </a:t>
            </a:r>
            <a:r>
              <a:rPr dirty="0" sz="2600">
                <a:latin typeface="Calibri"/>
                <a:cs typeface="Calibri"/>
              </a:rPr>
              <a:t>by</a:t>
            </a:r>
            <a:r>
              <a:rPr dirty="0" sz="2600" spc="-75">
                <a:latin typeface="Calibri"/>
                <a:cs typeface="Calibri"/>
              </a:rPr>
              <a:t> </a:t>
            </a:r>
            <a:r>
              <a:rPr dirty="0" sz="2600">
                <a:latin typeface="Calibri"/>
                <a:cs typeface="Calibri"/>
              </a:rPr>
              <a:t>comparison</a:t>
            </a:r>
            <a:r>
              <a:rPr dirty="0" sz="2600" spc="-114">
                <a:latin typeface="Calibri"/>
                <a:cs typeface="Calibri"/>
              </a:rPr>
              <a:t> </a:t>
            </a:r>
            <a:r>
              <a:rPr dirty="0" sz="2600">
                <a:latin typeface="Calibri"/>
                <a:cs typeface="Calibri"/>
              </a:rPr>
              <a:t>perform</a:t>
            </a:r>
            <a:r>
              <a:rPr dirty="0" sz="2600" spc="60">
                <a:latin typeface="Calibri"/>
                <a:cs typeface="Calibri"/>
              </a:rPr>
              <a:t> </a:t>
            </a:r>
            <a:r>
              <a:rPr dirty="0" sz="2600">
                <a:latin typeface="Calibri"/>
                <a:cs typeface="Calibri"/>
              </a:rPr>
              <a:t>poorly</a:t>
            </a:r>
            <a:r>
              <a:rPr dirty="0" sz="2600" spc="-5">
                <a:latin typeface="Calibri"/>
                <a:cs typeface="Calibri"/>
              </a:rPr>
              <a:t> </a:t>
            </a:r>
            <a:r>
              <a:rPr dirty="0" sz="2600">
                <a:latin typeface="Calibri"/>
                <a:cs typeface="Calibri"/>
              </a:rPr>
              <a:t>under</a:t>
            </a:r>
            <a:r>
              <a:rPr dirty="0" sz="2600" spc="45">
                <a:latin typeface="Calibri"/>
                <a:cs typeface="Calibri"/>
              </a:rPr>
              <a:t> </a:t>
            </a:r>
            <a:r>
              <a:rPr dirty="0" sz="2600">
                <a:latin typeface="Calibri"/>
                <a:cs typeface="Calibri"/>
              </a:rPr>
              <a:t>Such</a:t>
            </a:r>
            <a:r>
              <a:rPr dirty="0" sz="2600" spc="-45">
                <a:latin typeface="Calibri"/>
                <a:cs typeface="Calibri"/>
              </a:rPr>
              <a:t> </a:t>
            </a:r>
            <a:r>
              <a:rPr dirty="0" sz="2600" spc="-10">
                <a:latin typeface="Calibri"/>
                <a:cs typeface="Calibri"/>
              </a:rPr>
              <a:t>conditions.</a:t>
            </a:r>
            <a:endParaRPr sz="2600">
              <a:latin typeface="Calibri"/>
              <a:cs typeface="Calibri"/>
            </a:endParaRPr>
          </a:p>
          <a:p>
            <a:pPr marL="241300" marR="65405" indent="-229235">
              <a:lnSpc>
                <a:spcPct val="79500"/>
              </a:lnSpc>
              <a:spcBef>
                <a:spcPts val="1050"/>
              </a:spcBef>
              <a:buFont typeface="Arial"/>
              <a:buChar char="•"/>
              <a:tabLst>
                <a:tab pos="317500" algn="l"/>
                <a:tab pos="318135" algn="l"/>
                <a:tab pos="3934460" algn="l"/>
                <a:tab pos="6562725" algn="l"/>
              </a:tabLst>
            </a:pPr>
            <a:r>
              <a:rPr dirty="0"/>
              <a:t>	</a:t>
            </a:r>
            <a:r>
              <a:rPr dirty="0" sz="2600">
                <a:latin typeface="Calibri"/>
                <a:cs typeface="Calibri"/>
              </a:rPr>
              <a:t>After</a:t>
            </a:r>
            <a:r>
              <a:rPr dirty="0" sz="2600" spc="-60">
                <a:latin typeface="Calibri"/>
                <a:cs typeface="Calibri"/>
              </a:rPr>
              <a:t> </a:t>
            </a:r>
            <a:r>
              <a:rPr dirty="0" sz="2600">
                <a:latin typeface="Calibri"/>
                <a:cs typeface="Calibri"/>
              </a:rPr>
              <a:t>inoculation</a:t>
            </a:r>
            <a:r>
              <a:rPr dirty="0" sz="2600" spc="-75">
                <a:latin typeface="Calibri"/>
                <a:cs typeface="Calibri"/>
              </a:rPr>
              <a:t> </a:t>
            </a:r>
            <a:r>
              <a:rPr dirty="0" sz="2600">
                <a:latin typeface="Calibri"/>
                <a:cs typeface="Calibri"/>
              </a:rPr>
              <a:t>bacterial</a:t>
            </a:r>
            <a:r>
              <a:rPr dirty="0" sz="2600" spc="-45">
                <a:latin typeface="Calibri"/>
                <a:cs typeface="Calibri"/>
              </a:rPr>
              <a:t> </a:t>
            </a:r>
            <a:r>
              <a:rPr dirty="0" sz="2600">
                <a:latin typeface="Calibri"/>
                <a:cs typeface="Calibri"/>
              </a:rPr>
              <a:t>stain</a:t>
            </a:r>
            <a:r>
              <a:rPr dirty="0" sz="2600" spc="-160">
                <a:latin typeface="Calibri"/>
                <a:cs typeface="Calibri"/>
              </a:rPr>
              <a:t> </a:t>
            </a:r>
            <a:r>
              <a:rPr dirty="0" sz="2600">
                <a:latin typeface="Calibri"/>
                <a:cs typeface="Calibri"/>
              </a:rPr>
              <a:t>combine</a:t>
            </a:r>
            <a:r>
              <a:rPr dirty="0" sz="2600" spc="-5">
                <a:latin typeface="Calibri"/>
                <a:cs typeface="Calibri"/>
              </a:rPr>
              <a:t> </a:t>
            </a:r>
            <a:r>
              <a:rPr dirty="0" sz="2600">
                <a:latin typeface="Calibri"/>
                <a:cs typeface="Calibri"/>
              </a:rPr>
              <a:t>with</a:t>
            </a:r>
            <a:r>
              <a:rPr dirty="0" sz="2600" spc="-75">
                <a:latin typeface="Calibri"/>
                <a:cs typeface="Calibri"/>
              </a:rPr>
              <a:t> </a:t>
            </a:r>
            <a:r>
              <a:rPr dirty="0" sz="2600">
                <a:latin typeface="Calibri"/>
                <a:cs typeface="Calibri"/>
              </a:rPr>
              <a:t>the</a:t>
            </a:r>
            <a:r>
              <a:rPr dirty="0" sz="2600" spc="-5">
                <a:latin typeface="Calibri"/>
                <a:cs typeface="Calibri"/>
              </a:rPr>
              <a:t> </a:t>
            </a:r>
            <a:r>
              <a:rPr dirty="0" sz="2600">
                <a:latin typeface="Calibri"/>
                <a:cs typeface="Calibri"/>
              </a:rPr>
              <a:t>phosphoric</a:t>
            </a:r>
            <a:r>
              <a:rPr dirty="0" sz="2600" spc="120">
                <a:latin typeface="Calibri"/>
                <a:cs typeface="Calibri"/>
              </a:rPr>
              <a:t> </a:t>
            </a:r>
            <a:r>
              <a:rPr dirty="0" sz="2600">
                <a:latin typeface="Calibri"/>
                <a:cs typeface="Calibri"/>
              </a:rPr>
              <a:t>and </a:t>
            </a:r>
            <a:r>
              <a:rPr dirty="0" sz="2600" spc="-10">
                <a:latin typeface="Calibri"/>
                <a:cs typeface="Calibri"/>
              </a:rPr>
              <a:t>shoot </a:t>
            </a:r>
            <a:r>
              <a:rPr dirty="0" sz="2600">
                <a:latin typeface="Calibri"/>
                <a:cs typeface="Calibri"/>
              </a:rPr>
              <a:t>length</a:t>
            </a:r>
            <a:r>
              <a:rPr dirty="0" sz="2600" spc="15">
                <a:latin typeface="Calibri"/>
                <a:cs typeface="Calibri"/>
              </a:rPr>
              <a:t> </a:t>
            </a:r>
            <a:r>
              <a:rPr dirty="0" sz="2600">
                <a:latin typeface="Calibri"/>
                <a:cs typeface="Calibri"/>
              </a:rPr>
              <a:t>of</a:t>
            </a:r>
            <a:r>
              <a:rPr dirty="0" sz="2600" spc="-70">
                <a:latin typeface="Calibri"/>
                <a:cs typeface="Calibri"/>
              </a:rPr>
              <a:t> </a:t>
            </a:r>
            <a:r>
              <a:rPr dirty="0" sz="2600">
                <a:latin typeface="Calibri"/>
                <a:cs typeface="Calibri"/>
              </a:rPr>
              <a:t>wheat</a:t>
            </a:r>
            <a:r>
              <a:rPr dirty="0" sz="2600" spc="-75">
                <a:latin typeface="Calibri"/>
                <a:cs typeface="Calibri"/>
              </a:rPr>
              <a:t> </a:t>
            </a:r>
            <a:r>
              <a:rPr dirty="0" sz="2600">
                <a:latin typeface="Calibri"/>
                <a:cs typeface="Calibri"/>
              </a:rPr>
              <a:t>and</a:t>
            </a:r>
            <a:r>
              <a:rPr dirty="0" sz="2600" spc="-60">
                <a:latin typeface="Calibri"/>
                <a:cs typeface="Calibri"/>
              </a:rPr>
              <a:t> </a:t>
            </a:r>
            <a:r>
              <a:rPr dirty="0" sz="2600" spc="-10">
                <a:latin typeface="Calibri"/>
                <a:cs typeface="Calibri"/>
              </a:rPr>
              <a:t>maize</a:t>
            </a:r>
            <a:r>
              <a:rPr dirty="0" sz="2600">
                <a:latin typeface="Calibri"/>
                <a:cs typeface="Calibri"/>
              </a:rPr>
              <a:t>	increase</a:t>
            </a:r>
            <a:r>
              <a:rPr dirty="0" sz="2600" spc="-85">
                <a:latin typeface="Calibri"/>
                <a:cs typeface="Calibri"/>
              </a:rPr>
              <a:t> </a:t>
            </a:r>
            <a:r>
              <a:rPr dirty="0" sz="2600">
                <a:latin typeface="Calibri"/>
                <a:cs typeface="Calibri"/>
              </a:rPr>
              <a:t>compared</a:t>
            </a:r>
            <a:r>
              <a:rPr dirty="0" sz="2600" spc="-85">
                <a:latin typeface="Calibri"/>
                <a:cs typeface="Calibri"/>
              </a:rPr>
              <a:t> </a:t>
            </a:r>
            <a:r>
              <a:rPr dirty="0" sz="2600">
                <a:latin typeface="Calibri"/>
                <a:cs typeface="Calibri"/>
              </a:rPr>
              <a:t>to</a:t>
            </a:r>
            <a:r>
              <a:rPr dirty="0" sz="2600" spc="-25">
                <a:latin typeface="Calibri"/>
                <a:cs typeface="Calibri"/>
              </a:rPr>
              <a:t> </a:t>
            </a:r>
            <a:r>
              <a:rPr dirty="0" sz="2600">
                <a:latin typeface="Calibri"/>
                <a:cs typeface="Calibri"/>
              </a:rPr>
              <a:t>inoculated</a:t>
            </a:r>
            <a:r>
              <a:rPr dirty="0" sz="2600" spc="-85">
                <a:latin typeface="Calibri"/>
                <a:cs typeface="Calibri"/>
              </a:rPr>
              <a:t> </a:t>
            </a:r>
            <a:r>
              <a:rPr dirty="0" sz="2600">
                <a:latin typeface="Calibri"/>
                <a:cs typeface="Calibri"/>
              </a:rPr>
              <a:t>plant</a:t>
            </a:r>
            <a:r>
              <a:rPr dirty="0" sz="2600" spc="-40">
                <a:latin typeface="Calibri"/>
                <a:cs typeface="Calibri"/>
              </a:rPr>
              <a:t> </a:t>
            </a:r>
            <a:r>
              <a:rPr dirty="0" sz="2600" spc="-25">
                <a:latin typeface="Calibri"/>
                <a:cs typeface="Calibri"/>
              </a:rPr>
              <a:t>psm </a:t>
            </a:r>
            <a:r>
              <a:rPr dirty="0" sz="2600">
                <a:latin typeface="Calibri"/>
                <a:cs typeface="Calibri"/>
              </a:rPr>
              <a:t>were</a:t>
            </a:r>
            <a:r>
              <a:rPr dirty="0" sz="2600" spc="-85">
                <a:latin typeface="Calibri"/>
                <a:cs typeface="Calibri"/>
              </a:rPr>
              <a:t> </a:t>
            </a:r>
            <a:r>
              <a:rPr dirty="0" sz="2600">
                <a:latin typeface="Calibri"/>
                <a:cs typeface="Calibri"/>
              </a:rPr>
              <a:t>able</a:t>
            </a:r>
            <a:r>
              <a:rPr dirty="0" sz="2600" spc="-5">
                <a:latin typeface="Calibri"/>
                <a:cs typeface="Calibri"/>
              </a:rPr>
              <a:t> </a:t>
            </a:r>
            <a:r>
              <a:rPr dirty="0" sz="2600">
                <a:latin typeface="Calibri"/>
                <a:cs typeface="Calibri"/>
              </a:rPr>
              <a:t>to</a:t>
            </a:r>
            <a:r>
              <a:rPr dirty="0" sz="2600" spc="-10">
                <a:latin typeface="Calibri"/>
                <a:cs typeface="Calibri"/>
              </a:rPr>
              <a:t> </a:t>
            </a:r>
            <a:r>
              <a:rPr dirty="0" sz="2600">
                <a:latin typeface="Calibri"/>
                <a:cs typeface="Calibri"/>
              </a:rPr>
              <a:t>dissolve</a:t>
            </a:r>
            <a:r>
              <a:rPr dirty="0" sz="2600" spc="-80">
                <a:latin typeface="Calibri"/>
                <a:cs typeface="Calibri"/>
              </a:rPr>
              <a:t> </a:t>
            </a:r>
            <a:r>
              <a:rPr dirty="0" sz="2600">
                <a:latin typeface="Calibri"/>
                <a:cs typeface="Calibri"/>
              </a:rPr>
              <a:t>hard</a:t>
            </a:r>
            <a:r>
              <a:rPr dirty="0" sz="2600" spc="-75">
                <a:latin typeface="Calibri"/>
                <a:cs typeface="Calibri"/>
              </a:rPr>
              <a:t> </a:t>
            </a:r>
            <a:r>
              <a:rPr dirty="0" sz="2600">
                <a:latin typeface="Calibri"/>
                <a:cs typeface="Calibri"/>
              </a:rPr>
              <a:t>soluble</a:t>
            </a:r>
            <a:r>
              <a:rPr dirty="0" sz="2600" spc="-5">
                <a:latin typeface="Calibri"/>
                <a:cs typeface="Calibri"/>
              </a:rPr>
              <a:t> </a:t>
            </a:r>
            <a:r>
              <a:rPr dirty="0" sz="2600" spc="-10">
                <a:latin typeface="Calibri"/>
                <a:cs typeface="Calibri"/>
              </a:rPr>
              <a:t>phosphates</a:t>
            </a:r>
            <a:r>
              <a:rPr dirty="0" sz="2600">
                <a:latin typeface="Calibri"/>
                <a:cs typeface="Calibri"/>
              </a:rPr>
              <a:t>	</a:t>
            </a:r>
            <a:r>
              <a:rPr dirty="0" sz="2600" spc="-50">
                <a:latin typeface="Calibri"/>
                <a:cs typeface="Calibri"/>
              </a:rPr>
              <a:t>.</a:t>
            </a:r>
            <a:endParaRPr sz="2600">
              <a:latin typeface="Calibri"/>
              <a:cs typeface="Calibri"/>
            </a:endParaRPr>
          </a:p>
          <a:p>
            <a:pPr marL="241300" marR="5080" indent="-229235">
              <a:lnSpc>
                <a:spcPct val="80200"/>
              </a:lnSpc>
              <a:spcBef>
                <a:spcPts val="1025"/>
              </a:spcBef>
              <a:buFont typeface="Arial"/>
              <a:buChar char="•"/>
              <a:tabLst>
                <a:tab pos="241935" algn="l"/>
                <a:tab pos="6456680" algn="l"/>
              </a:tabLst>
            </a:pPr>
            <a:r>
              <a:rPr dirty="0" sz="2600">
                <a:latin typeface="Calibri"/>
                <a:cs typeface="Calibri"/>
              </a:rPr>
              <a:t>In</a:t>
            </a:r>
            <a:r>
              <a:rPr dirty="0" sz="2600" spc="5">
                <a:latin typeface="Calibri"/>
                <a:cs typeface="Calibri"/>
              </a:rPr>
              <a:t> </a:t>
            </a:r>
            <a:r>
              <a:rPr dirty="0" sz="2600">
                <a:latin typeface="Calibri"/>
                <a:cs typeface="Calibri"/>
              </a:rPr>
              <a:t>inocculation</a:t>
            </a:r>
            <a:r>
              <a:rPr dirty="0" sz="2600" spc="-65">
                <a:latin typeface="Calibri"/>
                <a:cs typeface="Calibri"/>
              </a:rPr>
              <a:t> </a:t>
            </a:r>
            <a:r>
              <a:rPr dirty="0" sz="2600">
                <a:latin typeface="Calibri"/>
                <a:cs typeface="Calibri"/>
              </a:rPr>
              <a:t>also</a:t>
            </a:r>
            <a:r>
              <a:rPr dirty="0" sz="2600" spc="-70">
                <a:latin typeface="Calibri"/>
                <a:cs typeface="Calibri"/>
              </a:rPr>
              <a:t> </a:t>
            </a:r>
            <a:r>
              <a:rPr dirty="0" sz="2600">
                <a:latin typeface="Calibri"/>
                <a:cs typeface="Calibri"/>
              </a:rPr>
              <a:t>lead</a:t>
            </a:r>
            <a:r>
              <a:rPr dirty="0" sz="2600" spc="5">
                <a:latin typeface="Calibri"/>
                <a:cs typeface="Calibri"/>
              </a:rPr>
              <a:t> </a:t>
            </a:r>
            <a:r>
              <a:rPr dirty="0" sz="2600">
                <a:latin typeface="Calibri"/>
                <a:cs typeface="Calibri"/>
              </a:rPr>
              <a:t>increase</a:t>
            </a:r>
            <a:r>
              <a:rPr dirty="0" sz="2600" spc="-70">
                <a:latin typeface="Calibri"/>
                <a:cs typeface="Calibri"/>
              </a:rPr>
              <a:t> </a:t>
            </a:r>
            <a:r>
              <a:rPr dirty="0" sz="2600">
                <a:latin typeface="Calibri"/>
                <a:cs typeface="Calibri"/>
              </a:rPr>
              <a:t>inN </a:t>
            </a:r>
            <a:r>
              <a:rPr dirty="0" sz="2600" spc="-10">
                <a:latin typeface="Calibri"/>
                <a:cs typeface="Calibri"/>
              </a:rPr>
              <a:t>content</a:t>
            </a:r>
            <a:r>
              <a:rPr dirty="0" sz="2600">
                <a:latin typeface="Calibri"/>
                <a:cs typeface="Calibri"/>
              </a:rPr>
              <a:t>	and</a:t>
            </a:r>
            <a:r>
              <a:rPr dirty="0" sz="2600" spc="-75">
                <a:latin typeface="Calibri"/>
                <a:cs typeface="Calibri"/>
              </a:rPr>
              <a:t> </a:t>
            </a:r>
            <a:r>
              <a:rPr dirty="0" sz="2600">
                <a:latin typeface="Calibri"/>
                <a:cs typeface="Calibri"/>
              </a:rPr>
              <a:t>increasing</a:t>
            </a:r>
            <a:r>
              <a:rPr dirty="0" sz="2600" spc="-5">
                <a:latin typeface="Calibri"/>
                <a:cs typeface="Calibri"/>
              </a:rPr>
              <a:t> </a:t>
            </a:r>
            <a:r>
              <a:rPr dirty="0" sz="2600">
                <a:latin typeface="Calibri"/>
                <a:cs typeface="Calibri"/>
              </a:rPr>
              <a:t>the</a:t>
            </a:r>
            <a:r>
              <a:rPr dirty="0" sz="2600" spc="-75">
                <a:latin typeface="Calibri"/>
                <a:cs typeface="Calibri"/>
              </a:rPr>
              <a:t> </a:t>
            </a:r>
            <a:r>
              <a:rPr dirty="0" sz="2600" spc="-10">
                <a:latin typeface="Calibri"/>
                <a:cs typeface="Calibri"/>
              </a:rPr>
              <a:t>growth </a:t>
            </a:r>
            <a:r>
              <a:rPr dirty="0" sz="2600">
                <a:latin typeface="Calibri"/>
                <a:cs typeface="Calibri"/>
              </a:rPr>
              <a:t>and</a:t>
            </a:r>
            <a:r>
              <a:rPr dirty="0" sz="2600" spc="-25">
                <a:latin typeface="Calibri"/>
                <a:cs typeface="Calibri"/>
              </a:rPr>
              <a:t> </a:t>
            </a:r>
            <a:r>
              <a:rPr dirty="0" sz="2600">
                <a:latin typeface="Calibri"/>
                <a:cs typeface="Calibri"/>
              </a:rPr>
              <a:t>yield</a:t>
            </a:r>
            <a:r>
              <a:rPr dirty="0" sz="2600" spc="-30">
                <a:latin typeface="Calibri"/>
                <a:cs typeface="Calibri"/>
              </a:rPr>
              <a:t> </a:t>
            </a:r>
            <a:r>
              <a:rPr dirty="0" sz="2600">
                <a:latin typeface="Calibri"/>
                <a:cs typeface="Calibri"/>
              </a:rPr>
              <a:t>of</a:t>
            </a:r>
            <a:r>
              <a:rPr dirty="0" sz="2600" spc="-45">
                <a:latin typeface="Calibri"/>
                <a:cs typeface="Calibri"/>
              </a:rPr>
              <a:t> </a:t>
            </a:r>
            <a:r>
              <a:rPr dirty="0" sz="2600">
                <a:latin typeface="Calibri"/>
                <a:cs typeface="Calibri"/>
              </a:rPr>
              <a:t>the</a:t>
            </a:r>
            <a:r>
              <a:rPr dirty="0" sz="2600" spc="-30">
                <a:latin typeface="Calibri"/>
                <a:cs typeface="Calibri"/>
              </a:rPr>
              <a:t> </a:t>
            </a:r>
            <a:r>
              <a:rPr dirty="0" sz="2600">
                <a:latin typeface="Calibri"/>
                <a:cs typeface="Calibri"/>
              </a:rPr>
              <a:t>Cotton</a:t>
            </a:r>
            <a:r>
              <a:rPr dirty="0" sz="2600" spc="-95">
                <a:latin typeface="Calibri"/>
                <a:cs typeface="Calibri"/>
              </a:rPr>
              <a:t> </a:t>
            </a:r>
            <a:r>
              <a:rPr dirty="0" sz="2600">
                <a:latin typeface="Calibri"/>
                <a:cs typeface="Calibri"/>
              </a:rPr>
              <a:t>as</a:t>
            </a:r>
            <a:r>
              <a:rPr dirty="0" sz="2600" spc="-40">
                <a:latin typeface="Calibri"/>
                <a:cs typeface="Calibri"/>
              </a:rPr>
              <a:t> </a:t>
            </a:r>
            <a:r>
              <a:rPr dirty="0" sz="2600">
                <a:latin typeface="Calibri"/>
                <a:cs typeface="Calibri"/>
              </a:rPr>
              <a:t>well</a:t>
            </a:r>
            <a:r>
              <a:rPr dirty="0" sz="2600" spc="-70">
                <a:latin typeface="Calibri"/>
                <a:cs typeface="Calibri"/>
              </a:rPr>
              <a:t> </a:t>
            </a:r>
            <a:r>
              <a:rPr dirty="0" sz="2600">
                <a:latin typeface="Calibri"/>
                <a:cs typeface="Calibri"/>
              </a:rPr>
              <a:t>as</a:t>
            </a:r>
            <a:r>
              <a:rPr dirty="0" sz="2600" spc="-45">
                <a:latin typeface="Calibri"/>
                <a:cs typeface="Calibri"/>
              </a:rPr>
              <a:t> </a:t>
            </a:r>
            <a:r>
              <a:rPr dirty="0" sz="2600">
                <a:latin typeface="Calibri"/>
                <a:cs typeface="Calibri"/>
              </a:rPr>
              <a:t>the</a:t>
            </a:r>
            <a:r>
              <a:rPr dirty="0" sz="2600" spc="-30">
                <a:latin typeface="Calibri"/>
                <a:cs typeface="Calibri"/>
              </a:rPr>
              <a:t> </a:t>
            </a:r>
            <a:r>
              <a:rPr dirty="0" sz="2600">
                <a:latin typeface="Calibri"/>
                <a:cs typeface="Calibri"/>
              </a:rPr>
              <a:t>soil</a:t>
            </a:r>
            <a:r>
              <a:rPr dirty="0" sz="2600" spc="-5">
                <a:latin typeface="Calibri"/>
                <a:cs typeface="Calibri"/>
              </a:rPr>
              <a:t> </a:t>
            </a:r>
            <a:r>
              <a:rPr dirty="0" sz="2600">
                <a:latin typeface="Calibri"/>
                <a:cs typeface="Calibri"/>
              </a:rPr>
              <a:t>growth</a:t>
            </a:r>
            <a:r>
              <a:rPr dirty="0" sz="2600" spc="55">
                <a:latin typeface="Calibri"/>
                <a:cs typeface="Calibri"/>
              </a:rPr>
              <a:t> </a:t>
            </a:r>
            <a:r>
              <a:rPr dirty="0" sz="2600">
                <a:latin typeface="Calibri"/>
                <a:cs typeface="Calibri"/>
              </a:rPr>
              <a:t>promoting</a:t>
            </a:r>
            <a:r>
              <a:rPr dirty="0" sz="2600" spc="45">
                <a:latin typeface="Calibri"/>
                <a:cs typeface="Calibri"/>
              </a:rPr>
              <a:t> </a:t>
            </a:r>
            <a:r>
              <a:rPr dirty="0" sz="2600" spc="-10">
                <a:latin typeface="Calibri"/>
                <a:cs typeface="Calibri"/>
              </a:rPr>
              <a:t>solublizing microorganism </a:t>
            </a:r>
            <a:r>
              <a:rPr dirty="0" sz="2600">
                <a:latin typeface="Calibri"/>
                <a:cs typeface="Calibri"/>
              </a:rPr>
              <a:t>please</a:t>
            </a:r>
            <a:r>
              <a:rPr dirty="0" sz="2600" spc="-105">
                <a:latin typeface="Calibri"/>
                <a:cs typeface="Calibri"/>
              </a:rPr>
              <a:t> </a:t>
            </a:r>
            <a:r>
              <a:rPr dirty="0" sz="2600">
                <a:latin typeface="Calibri"/>
                <a:cs typeface="Calibri"/>
              </a:rPr>
              <a:t>and</a:t>
            </a:r>
            <a:r>
              <a:rPr dirty="0" sz="2600" spc="-45">
                <a:latin typeface="Calibri"/>
                <a:cs typeface="Calibri"/>
              </a:rPr>
              <a:t> </a:t>
            </a:r>
            <a:r>
              <a:rPr dirty="0" sz="2600">
                <a:latin typeface="Calibri"/>
                <a:cs typeface="Calibri"/>
              </a:rPr>
              <a:t>essential</a:t>
            </a:r>
            <a:r>
              <a:rPr dirty="0" sz="2600" spc="-80">
                <a:latin typeface="Calibri"/>
                <a:cs typeface="Calibri"/>
              </a:rPr>
              <a:t> </a:t>
            </a:r>
            <a:r>
              <a:rPr dirty="0" sz="2600">
                <a:latin typeface="Calibri"/>
                <a:cs typeface="Calibri"/>
              </a:rPr>
              <a:t>roll</a:t>
            </a:r>
            <a:r>
              <a:rPr dirty="0" sz="2600" spc="-20">
                <a:latin typeface="Calibri"/>
                <a:cs typeface="Calibri"/>
              </a:rPr>
              <a:t> </a:t>
            </a:r>
            <a:r>
              <a:rPr dirty="0" sz="2600">
                <a:latin typeface="Calibri"/>
                <a:cs typeface="Calibri"/>
              </a:rPr>
              <a:t>and</a:t>
            </a:r>
            <a:r>
              <a:rPr dirty="0" sz="2600" spc="-45">
                <a:latin typeface="Calibri"/>
                <a:cs typeface="Calibri"/>
              </a:rPr>
              <a:t> </a:t>
            </a:r>
            <a:r>
              <a:rPr dirty="0" sz="2600">
                <a:latin typeface="Calibri"/>
                <a:cs typeface="Calibri"/>
              </a:rPr>
              <a:t>helping</a:t>
            </a:r>
            <a:r>
              <a:rPr dirty="0" sz="2600" spc="30">
                <a:latin typeface="Calibri"/>
                <a:cs typeface="Calibri"/>
              </a:rPr>
              <a:t> </a:t>
            </a:r>
            <a:r>
              <a:rPr dirty="0" sz="2600">
                <a:latin typeface="Calibri"/>
                <a:cs typeface="Calibri"/>
              </a:rPr>
              <a:t>the</a:t>
            </a:r>
            <a:r>
              <a:rPr dirty="0" sz="2600" spc="-40">
                <a:latin typeface="Calibri"/>
                <a:cs typeface="Calibri"/>
              </a:rPr>
              <a:t> </a:t>
            </a:r>
            <a:r>
              <a:rPr dirty="0" sz="2600">
                <a:latin typeface="Calibri"/>
                <a:cs typeface="Calibri"/>
              </a:rPr>
              <a:t>plants</a:t>
            </a:r>
            <a:r>
              <a:rPr dirty="0" sz="2600" spc="-130">
                <a:latin typeface="Calibri"/>
                <a:cs typeface="Calibri"/>
              </a:rPr>
              <a:t> </a:t>
            </a:r>
            <a:r>
              <a:rPr dirty="0" sz="2600">
                <a:latin typeface="Calibri"/>
                <a:cs typeface="Calibri"/>
              </a:rPr>
              <a:t>to</a:t>
            </a:r>
            <a:r>
              <a:rPr dirty="0" sz="2600" spc="-50">
                <a:latin typeface="Calibri"/>
                <a:cs typeface="Calibri"/>
              </a:rPr>
              <a:t> </a:t>
            </a:r>
            <a:r>
              <a:rPr dirty="0" sz="2600">
                <a:latin typeface="Calibri"/>
                <a:cs typeface="Calibri"/>
              </a:rPr>
              <a:t>grow</a:t>
            </a:r>
            <a:r>
              <a:rPr dirty="0" sz="2600" spc="65">
                <a:latin typeface="Calibri"/>
                <a:cs typeface="Calibri"/>
              </a:rPr>
              <a:t> </a:t>
            </a:r>
            <a:r>
              <a:rPr dirty="0" sz="2600" spc="-25">
                <a:latin typeface="Calibri"/>
                <a:cs typeface="Calibri"/>
              </a:rPr>
              <a:t>in </a:t>
            </a:r>
            <a:r>
              <a:rPr dirty="0" sz="2600">
                <a:latin typeface="Calibri"/>
                <a:cs typeface="Calibri"/>
              </a:rPr>
              <a:t>the</a:t>
            </a:r>
            <a:r>
              <a:rPr dirty="0" sz="2600" spc="-30">
                <a:latin typeface="Calibri"/>
                <a:cs typeface="Calibri"/>
              </a:rPr>
              <a:t> </a:t>
            </a:r>
            <a:r>
              <a:rPr dirty="0" sz="2600">
                <a:latin typeface="Calibri"/>
                <a:cs typeface="Calibri"/>
              </a:rPr>
              <a:t>nutrient</a:t>
            </a:r>
            <a:r>
              <a:rPr dirty="0" sz="2600" spc="30">
                <a:latin typeface="Calibri"/>
                <a:cs typeface="Calibri"/>
              </a:rPr>
              <a:t> </a:t>
            </a:r>
            <a:r>
              <a:rPr dirty="0" sz="2600">
                <a:latin typeface="Calibri"/>
                <a:cs typeface="Calibri"/>
              </a:rPr>
              <a:t>efficient</a:t>
            </a:r>
            <a:r>
              <a:rPr dirty="0" sz="2600" spc="-195">
                <a:latin typeface="Calibri"/>
                <a:cs typeface="Calibri"/>
              </a:rPr>
              <a:t> </a:t>
            </a:r>
            <a:r>
              <a:rPr dirty="0" sz="2600" spc="-10">
                <a:latin typeface="Calibri"/>
                <a:cs typeface="Calibri"/>
              </a:rPr>
              <a:t>condition.</a:t>
            </a:r>
            <a:endParaRPr sz="2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2022-07-17T17:19:24Z</dcterms:created>
  <dcterms:modified xsi:type="dcterms:W3CDTF">2022-07-17T17:19:24Z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2022-07-02T00:00:00Z</vt:filetime>
  </property>
  <property fmtid="{D5CDD505-2E9C-101B-9397-08002B2CF9AE}" pid="3" name="LastSaved">
    <vt:filetime>2022-07-17T00:00:00Z</vt:filetime>
  </property>
</Properties>
</file>